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handoutMasterIdLst>
    <p:handoutMasterId r:id="rId10"/>
  </p:handoutMasterIdLst>
  <p:sldIdLst>
    <p:sldId id="256" r:id="rId2"/>
    <p:sldId id="257" r:id="rId3"/>
    <p:sldId id="258" r:id="rId4"/>
    <p:sldId id="259" r:id="rId5"/>
    <p:sldId id="260" r:id="rId6"/>
    <p:sldId id="261" r:id="rId7"/>
    <p:sldId id="262" r:id="rId8"/>
    <p:sldId id="264" r:id="rId9"/>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99FF66"/>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pl-PL"/>
          </a:p>
        </p:txBody>
      </p:sp>
      <p:sp>
        <p:nvSpPr>
          <p:cNvPr id="235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pl-PL"/>
          </a:p>
        </p:txBody>
      </p:sp>
      <p:sp>
        <p:nvSpPr>
          <p:cNvPr id="2355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pl-PL"/>
          </a:p>
        </p:txBody>
      </p:sp>
      <p:sp>
        <p:nvSpPr>
          <p:cNvPr id="2355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505997C-807D-4E16-ADAC-AB692D718D5F}" type="slidenum">
              <a:rPr lang="pl-PL"/>
              <a:pPr/>
              <a:t>‹#›</a:t>
            </a:fld>
            <a:endParaRPr lang="pl-P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990600"/>
            <a:ext cx="7772400" cy="1371600"/>
          </a:xfrm>
        </p:spPr>
        <p:txBody>
          <a:bodyPr/>
          <a:lstStyle>
            <a:lvl1pPr>
              <a:defRPr sz="4000"/>
            </a:lvl1pPr>
          </a:lstStyle>
          <a:p>
            <a:r>
              <a:rPr lang="pl-PL"/>
              <a:t>Kliknij, aby edytować styl wzorca tytułu</a:t>
            </a:r>
          </a:p>
        </p:txBody>
      </p:sp>
      <p:sp>
        <p:nvSpPr>
          <p:cNvPr id="1126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pl-PL"/>
              <a:t>Kliknij, aby edytować styl wzorca podtytułu</a:t>
            </a:r>
          </a:p>
        </p:txBody>
      </p:sp>
      <p:sp>
        <p:nvSpPr>
          <p:cNvPr id="11268" name="Rectangle 4"/>
          <p:cNvSpPr>
            <a:spLocks noGrp="1" noChangeArrowheads="1"/>
          </p:cNvSpPr>
          <p:nvPr>
            <p:ph type="dt" sz="half" idx="2"/>
          </p:nvPr>
        </p:nvSpPr>
        <p:spPr>
          <a:xfrm>
            <a:off x="685800" y="6248400"/>
            <a:ext cx="1905000" cy="457200"/>
          </a:xfrm>
        </p:spPr>
        <p:txBody>
          <a:bodyPr/>
          <a:lstStyle>
            <a:lvl1pPr>
              <a:defRPr/>
            </a:lvl1pPr>
          </a:lstStyle>
          <a:p>
            <a:endParaRPr lang="pl-PL"/>
          </a:p>
        </p:txBody>
      </p:sp>
      <p:sp>
        <p:nvSpPr>
          <p:cNvPr id="11269" name="Rectangle 5"/>
          <p:cNvSpPr>
            <a:spLocks noGrp="1" noChangeArrowheads="1"/>
          </p:cNvSpPr>
          <p:nvPr>
            <p:ph type="ftr" sz="quarter" idx="3"/>
          </p:nvPr>
        </p:nvSpPr>
        <p:spPr>
          <a:xfrm>
            <a:off x="3124200" y="6248400"/>
            <a:ext cx="2895600" cy="457200"/>
          </a:xfrm>
        </p:spPr>
        <p:txBody>
          <a:bodyPr/>
          <a:lstStyle>
            <a:lvl1pPr>
              <a:defRPr/>
            </a:lvl1pPr>
          </a:lstStyle>
          <a:p>
            <a:endParaRPr lang="pl-PL"/>
          </a:p>
        </p:txBody>
      </p:sp>
      <p:sp>
        <p:nvSpPr>
          <p:cNvPr id="11270" name="Rectangle 6"/>
          <p:cNvSpPr>
            <a:spLocks noGrp="1" noChangeArrowheads="1"/>
          </p:cNvSpPr>
          <p:nvPr>
            <p:ph type="sldNum" sz="quarter" idx="4"/>
          </p:nvPr>
        </p:nvSpPr>
        <p:spPr>
          <a:xfrm>
            <a:off x="6553200" y="6248400"/>
            <a:ext cx="1905000" cy="457200"/>
          </a:xfrm>
        </p:spPr>
        <p:txBody>
          <a:bodyPr/>
          <a:lstStyle>
            <a:lvl1pPr>
              <a:defRPr/>
            </a:lvl1pPr>
          </a:lstStyle>
          <a:p>
            <a:fld id="{2B8D7E3E-5376-401D-B62A-281EFD272F3E}" type="slidenum">
              <a:rPr lang="pl-PL"/>
              <a:pPr/>
              <a:t>‹#›</a:t>
            </a:fld>
            <a:endParaRPr lang="pl-PL"/>
          </a:p>
        </p:txBody>
      </p:sp>
      <p:sp>
        <p:nvSpPr>
          <p:cNvPr id="11271"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l-PL"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BBCA5864-1AD2-4954-8538-B1D48EAE41B6}"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73838" y="304800"/>
            <a:ext cx="2001837" cy="57150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566738" y="304800"/>
            <a:ext cx="5854700" cy="57150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4FFC147-11C5-4D6F-B033-7476F66F679C}" type="slidenum">
              <a:rPr lang="pl-PL"/>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ytuł, zawartość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574675" y="304800"/>
            <a:ext cx="8001000" cy="1216025"/>
          </a:xfr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566738" y="1752600"/>
            <a:ext cx="3924300" cy="4267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43438" y="1752600"/>
            <a:ext cx="3924300" cy="2057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zawartości 4"/>
          <p:cNvSpPr>
            <a:spLocks noGrp="1"/>
          </p:cNvSpPr>
          <p:nvPr>
            <p:ph sz="quarter" idx="3"/>
          </p:nvPr>
        </p:nvSpPr>
        <p:spPr>
          <a:xfrm>
            <a:off x="4643438" y="3962400"/>
            <a:ext cx="3924300" cy="20574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daty 5"/>
          <p:cNvSpPr>
            <a:spLocks noGrp="1"/>
          </p:cNvSpPr>
          <p:nvPr>
            <p:ph type="dt" sz="half" idx="10"/>
          </p:nvPr>
        </p:nvSpPr>
        <p:spPr>
          <a:xfrm>
            <a:off x="609600" y="6245225"/>
            <a:ext cx="1981200" cy="476250"/>
          </a:xfrm>
        </p:spPr>
        <p:txBody>
          <a:bodyPr/>
          <a:lstStyle>
            <a:lvl1pPr>
              <a:defRPr/>
            </a:lvl1pPr>
          </a:lstStyle>
          <a:p>
            <a:endParaRPr lang="pl-PL"/>
          </a:p>
        </p:txBody>
      </p:sp>
      <p:sp>
        <p:nvSpPr>
          <p:cNvPr id="7" name="Symbol zastępczy stopki 6"/>
          <p:cNvSpPr>
            <a:spLocks noGrp="1"/>
          </p:cNvSpPr>
          <p:nvPr>
            <p:ph type="ftr" sz="quarter" idx="11"/>
          </p:nvPr>
        </p:nvSpPr>
        <p:spPr>
          <a:xfrm>
            <a:off x="3124200" y="6245225"/>
            <a:ext cx="2895600" cy="476250"/>
          </a:xfrm>
        </p:spPr>
        <p:txBody>
          <a:bodyPr/>
          <a:lstStyle>
            <a:lvl1pPr>
              <a:defRPr/>
            </a:lvl1pPr>
          </a:lstStyle>
          <a:p>
            <a:endParaRPr lang="pl-PL"/>
          </a:p>
        </p:txBody>
      </p:sp>
      <p:sp>
        <p:nvSpPr>
          <p:cNvPr id="8" name="Symbol zastępczy numeru slajdu 7"/>
          <p:cNvSpPr>
            <a:spLocks noGrp="1"/>
          </p:cNvSpPr>
          <p:nvPr>
            <p:ph type="sldNum" sz="quarter" idx="12"/>
          </p:nvPr>
        </p:nvSpPr>
        <p:spPr>
          <a:xfrm>
            <a:off x="6553200" y="6245225"/>
            <a:ext cx="1981200" cy="476250"/>
          </a:xfrm>
        </p:spPr>
        <p:txBody>
          <a:bodyPr/>
          <a:lstStyle>
            <a:lvl1pPr>
              <a:defRPr/>
            </a:lvl1pPr>
          </a:lstStyle>
          <a:p>
            <a:fld id="{C2E5DF4C-04E9-43C0-A0FB-923CD3B1C09F}"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721E1C51-8DC5-48F8-9A26-FBB05EF505C5}"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5D88AF79-1CE7-4514-AA56-15779D6D7EA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2CB58F08-B680-4714-B743-C08DF87837DC}"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BF70CFF3-9FDA-4D32-BBFA-300EC6E3E29A}"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DA0E1F5B-C6BC-4C7F-BD95-43DDFC7E672D}"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26BEFA36-00CA-46EF-A831-30C853F7D7E0}"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CDFDF53F-E9EC-4332-A314-C63A7677B890}"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19CE5161-F237-49CF-9E64-75D22DF8988D}"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pl-PL" smtClean="0"/>
              <a:t>Kliknij, aby edytować styl wzorca tytułu</a:t>
            </a:r>
          </a:p>
        </p:txBody>
      </p:sp>
      <p:sp>
        <p:nvSpPr>
          <p:cNvPr id="1024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44"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pl-PL" sz="2400">
              <a:latin typeface="Times New Roman" pitchFamily="18" charset="0"/>
            </a:endParaRPr>
          </a:p>
        </p:txBody>
      </p:sp>
      <p:sp>
        <p:nvSpPr>
          <p:cNvPr id="1024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pl-PL"/>
          </a:p>
        </p:txBody>
      </p:sp>
      <p:sp>
        <p:nvSpPr>
          <p:cNvPr id="1024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pl-PL"/>
          </a:p>
        </p:txBody>
      </p:sp>
      <p:sp>
        <p:nvSpPr>
          <p:cNvPr id="1024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pl-PL"/>
          </a:p>
        </p:txBody>
      </p:sp>
      <p:sp>
        <p:nvSpPr>
          <p:cNvPr id="1024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2A0099E-5B7F-440C-BAA1-314C3E22D2B9}"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png"/><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pl-PL"/>
              <a:t>Taschengeld bei den deutschen Jugendlichen </a:t>
            </a:r>
          </a:p>
        </p:txBody>
      </p:sp>
      <p:pic>
        <p:nvPicPr>
          <p:cNvPr id="2053" name="Picture 5" descr="niemcy_flaga"/>
          <p:cNvPicPr>
            <a:picLocks noChangeAspect="1" noChangeArrowheads="1"/>
          </p:cNvPicPr>
          <p:nvPr/>
        </p:nvPicPr>
        <p:blipFill>
          <a:blip r:embed="rId2" cstate="print"/>
          <a:srcRect/>
          <a:stretch>
            <a:fillRect/>
          </a:stretch>
        </p:blipFill>
        <p:spPr bwMode="auto">
          <a:xfrm>
            <a:off x="6443663" y="3500438"/>
            <a:ext cx="2035175" cy="2646362"/>
          </a:xfrm>
          <a:prstGeom prst="rect">
            <a:avLst/>
          </a:prstGeom>
          <a:noFill/>
        </p:spPr>
      </p:pic>
      <p:sp>
        <p:nvSpPr>
          <p:cNvPr id="2054" name="Text Box 6"/>
          <p:cNvSpPr txBox="1">
            <a:spLocks noChangeArrowheads="1"/>
          </p:cNvSpPr>
          <p:nvPr/>
        </p:nvSpPr>
        <p:spPr bwMode="auto">
          <a:xfrm>
            <a:off x="395288" y="3716338"/>
            <a:ext cx="4392612" cy="779462"/>
          </a:xfrm>
          <a:prstGeom prst="rect">
            <a:avLst/>
          </a:prstGeom>
          <a:noFill/>
          <a:ln w="9525">
            <a:noFill/>
            <a:miter lim="800000"/>
            <a:headEnd/>
            <a:tailEnd/>
          </a:ln>
          <a:effectLst/>
        </p:spPr>
        <p:txBody>
          <a:bodyPr>
            <a:spAutoFit/>
          </a:bodyPr>
          <a:lstStyle/>
          <a:p>
            <a:pPr>
              <a:spcBef>
                <a:spcPct val="50000"/>
              </a:spcBef>
            </a:pPr>
            <a:r>
              <a:rPr lang="pl-PL"/>
              <a:t>Marcin Mateusz Jerzewski</a:t>
            </a:r>
          </a:p>
          <a:p>
            <a:pPr>
              <a:spcBef>
                <a:spcPct val="50000"/>
              </a:spcBef>
            </a:pPr>
            <a:r>
              <a:rPr lang="pl-PL"/>
              <a:t>Klasse 2G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additive="base">
                                        <p:cTn id="7" dur="1000" fill="hold"/>
                                        <p:tgtEl>
                                          <p:spTgt spid="2053"/>
                                        </p:tgtEl>
                                        <p:attrNameLst>
                                          <p:attrName>ppt_x</p:attrName>
                                        </p:attrNameLst>
                                      </p:cBhvr>
                                      <p:tavLst>
                                        <p:tav tm="0">
                                          <p:val>
                                            <p:strVal val="0-#ppt_w/2"/>
                                          </p:val>
                                        </p:tav>
                                        <p:tav tm="100000">
                                          <p:val>
                                            <p:strVal val="#ppt_x"/>
                                          </p:val>
                                        </p:tav>
                                      </p:tavLst>
                                    </p:anim>
                                    <p:anim calcmode="lin" valueType="num">
                                      <p:cBhvr additive="base">
                                        <p:cTn id="8" dur="1000" fill="hold"/>
                                        <p:tgtEl>
                                          <p:spTgt spid="205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31913" y="333375"/>
            <a:ext cx="8001000" cy="1216025"/>
          </a:xfrm>
        </p:spPr>
        <p:txBody>
          <a:bodyPr/>
          <a:lstStyle/>
          <a:p>
            <a:r>
              <a:rPr lang="pl-PL"/>
              <a:t>Mama! Ich hab kein Geld mehr!</a:t>
            </a:r>
          </a:p>
        </p:txBody>
      </p:sp>
      <p:graphicFrame>
        <p:nvGraphicFramePr>
          <p:cNvPr id="12429" name="Group 141"/>
          <p:cNvGraphicFramePr>
            <a:graphicFrameLocks noGrp="1"/>
          </p:cNvGraphicFramePr>
          <p:nvPr>
            <p:ph sz="half" idx="1"/>
          </p:nvPr>
        </p:nvGraphicFramePr>
        <p:xfrm>
          <a:off x="179388" y="2565400"/>
          <a:ext cx="2349500" cy="3311525"/>
        </p:xfrm>
        <a:graphic>
          <a:graphicData uri="http://schemas.openxmlformats.org/drawingml/2006/table">
            <a:tbl>
              <a:tblPr/>
              <a:tblGrid>
                <a:gridCol w="782637"/>
                <a:gridCol w="657225"/>
                <a:gridCol w="909638"/>
              </a:tblGrid>
              <a:tr h="6921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Alter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von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bis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31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unter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0.50 €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31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6-7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1.50 €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31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2.50 €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25" name="Group 137"/>
          <p:cNvGraphicFramePr>
            <a:graphicFrameLocks noGrp="1"/>
          </p:cNvGraphicFramePr>
          <p:nvPr>
            <p:ph sz="quarter" idx="2"/>
          </p:nvPr>
        </p:nvGraphicFramePr>
        <p:xfrm>
          <a:off x="2771775" y="2708275"/>
          <a:ext cx="3816350" cy="2941955"/>
        </p:xfrm>
        <a:graphic>
          <a:graphicData uri="http://schemas.openxmlformats.org/drawingml/2006/table">
            <a:tbl>
              <a:tblPr/>
              <a:tblGrid>
                <a:gridCol w="1270000"/>
                <a:gridCol w="1276350"/>
                <a:gridCol w="1270000"/>
              </a:tblGrid>
              <a:tr h="1714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Alter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von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bis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8.50 €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12.50 €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10.00 €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15.00 €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0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13.50 €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17.50 €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16.00 €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20.00 €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18.00 €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22.50 €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21.50 €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2100" b="0" i="0" u="none" strike="noStrike" cap="none" normalizeH="0" baseline="0" smtClean="0">
                          <a:ln>
                            <a:noFill/>
                          </a:ln>
                          <a:solidFill>
                            <a:schemeClr val="tx1"/>
                          </a:solidFill>
                          <a:effectLst/>
                          <a:latin typeface="Verdana" pitchFamily="34" charset="0"/>
                        </a:rPr>
                        <a:t>25.50 €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293" name="Text Box 5"/>
          <p:cNvSpPr txBox="1">
            <a:spLocks noChangeArrowheads="1"/>
          </p:cNvSpPr>
          <p:nvPr/>
        </p:nvSpPr>
        <p:spPr bwMode="auto">
          <a:xfrm>
            <a:off x="755650" y="1916113"/>
            <a:ext cx="8135938" cy="641350"/>
          </a:xfrm>
          <a:prstGeom prst="rect">
            <a:avLst/>
          </a:prstGeom>
          <a:noFill/>
          <a:ln w="9525">
            <a:noFill/>
            <a:miter lim="800000"/>
            <a:headEnd/>
            <a:tailEnd/>
          </a:ln>
          <a:effectLst/>
        </p:spPr>
        <p:txBody>
          <a:bodyPr>
            <a:spAutoFit/>
          </a:bodyPr>
          <a:lstStyle/>
          <a:p>
            <a:pPr algn="ctr">
              <a:spcBef>
                <a:spcPct val="50000"/>
              </a:spcBef>
            </a:pPr>
            <a:r>
              <a:rPr lang="de-DE"/>
              <a:t>Wie viel Taschengeld bekommen im Schnitt unsere deutsche Gleichaltrige ? </a:t>
            </a:r>
          </a:p>
        </p:txBody>
      </p:sp>
      <p:graphicFrame>
        <p:nvGraphicFramePr>
          <p:cNvPr id="12431" name="Group 143"/>
          <p:cNvGraphicFramePr>
            <a:graphicFrameLocks noGrp="1"/>
          </p:cNvGraphicFramePr>
          <p:nvPr>
            <p:ph sz="quarter" idx="3"/>
          </p:nvPr>
        </p:nvGraphicFramePr>
        <p:xfrm>
          <a:off x="6769100" y="2565400"/>
          <a:ext cx="2374900" cy="3313113"/>
        </p:xfrm>
        <a:graphic>
          <a:graphicData uri="http://schemas.openxmlformats.org/drawingml/2006/table">
            <a:tbl>
              <a:tblPr/>
              <a:tblGrid>
                <a:gridCol w="720725"/>
                <a:gridCol w="792163"/>
                <a:gridCol w="862012"/>
              </a:tblGrid>
              <a:tr h="7413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Alter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von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bis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26 €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30 €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35 €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40 €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45 €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pl-PL" sz="1600" b="0" i="0" u="none" strike="noStrike" cap="none" normalizeH="0" baseline="0" smtClean="0">
                          <a:ln>
                            <a:noFill/>
                          </a:ln>
                          <a:solidFill>
                            <a:schemeClr val="tx1"/>
                          </a:solidFill>
                          <a:effectLst/>
                          <a:latin typeface="Verdana" pitchFamily="34" charset="0"/>
                        </a:rPr>
                        <a:t>55 €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2433" name="Picture 145" descr="MCj04406810000[1]"/>
          <p:cNvPicPr>
            <a:picLocks noChangeAspect="1" noChangeArrowheads="1"/>
          </p:cNvPicPr>
          <p:nvPr/>
        </p:nvPicPr>
        <p:blipFill>
          <a:blip r:embed="rId2" cstate="print"/>
          <a:srcRect/>
          <a:stretch>
            <a:fillRect/>
          </a:stretch>
        </p:blipFill>
        <p:spPr bwMode="auto">
          <a:xfrm>
            <a:off x="0" y="404813"/>
            <a:ext cx="1443038" cy="14430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checkerboard(across)">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1242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1243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2425"/>
                                        </p:tgtEl>
                                        <p:attrNameLst>
                                          <p:attrName>style.visibility</p:attrName>
                                        </p:attrNameLst>
                                      </p:cBhvr>
                                      <p:to>
                                        <p:strVal val="visible"/>
                                      </p:to>
                                    </p:set>
                                    <p:animEffect transition="in" filter="blinds(horizontal)">
                                      <p:cBhvr>
                                        <p:cTn id="20" dur="500"/>
                                        <p:tgtEl>
                                          <p:spTgt spid="12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pl-PL"/>
              <a:t>Warum ist Taschengeld wichtig?</a:t>
            </a:r>
          </a:p>
        </p:txBody>
      </p:sp>
      <p:sp>
        <p:nvSpPr>
          <p:cNvPr id="16389" name="Text Box 5"/>
          <p:cNvSpPr txBox="1">
            <a:spLocks noChangeArrowheads="1"/>
          </p:cNvSpPr>
          <p:nvPr/>
        </p:nvSpPr>
        <p:spPr bwMode="auto">
          <a:xfrm>
            <a:off x="971550" y="1700213"/>
            <a:ext cx="3455988" cy="641350"/>
          </a:xfrm>
          <a:prstGeom prst="rect">
            <a:avLst/>
          </a:prstGeom>
          <a:noFill/>
          <a:ln w="9525">
            <a:noFill/>
            <a:miter lim="800000"/>
            <a:headEnd/>
            <a:tailEnd/>
          </a:ln>
          <a:effectLst/>
        </p:spPr>
        <p:txBody>
          <a:bodyPr>
            <a:spAutoFit/>
          </a:bodyPr>
          <a:lstStyle/>
          <a:p>
            <a:pPr>
              <a:spcBef>
                <a:spcPct val="50000"/>
              </a:spcBef>
            </a:pPr>
            <a:r>
              <a:rPr lang="pl-PL"/>
              <a:t>Umgang mit Geld frühzeitig erlernen. </a:t>
            </a:r>
          </a:p>
        </p:txBody>
      </p:sp>
      <p:sp>
        <p:nvSpPr>
          <p:cNvPr id="16390" name="Text Box 6"/>
          <p:cNvSpPr txBox="1">
            <a:spLocks noChangeArrowheads="1"/>
          </p:cNvSpPr>
          <p:nvPr/>
        </p:nvSpPr>
        <p:spPr bwMode="auto">
          <a:xfrm>
            <a:off x="684213" y="2852738"/>
            <a:ext cx="3455987" cy="641350"/>
          </a:xfrm>
          <a:prstGeom prst="rect">
            <a:avLst/>
          </a:prstGeom>
          <a:noFill/>
          <a:ln w="9525">
            <a:noFill/>
            <a:miter lim="800000"/>
            <a:headEnd/>
            <a:tailEnd/>
          </a:ln>
          <a:effectLst/>
        </p:spPr>
        <p:txBody>
          <a:bodyPr>
            <a:spAutoFit/>
          </a:bodyPr>
          <a:lstStyle/>
          <a:p>
            <a:pPr>
              <a:spcBef>
                <a:spcPct val="50000"/>
              </a:spcBef>
            </a:pPr>
            <a:r>
              <a:rPr lang="pl-PL"/>
              <a:t>Finanzielle Prioritäten setzen lernen. </a:t>
            </a:r>
          </a:p>
        </p:txBody>
      </p:sp>
      <p:sp>
        <p:nvSpPr>
          <p:cNvPr id="16391" name="Text Box 7"/>
          <p:cNvSpPr txBox="1">
            <a:spLocks noChangeArrowheads="1"/>
          </p:cNvSpPr>
          <p:nvPr/>
        </p:nvSpPr>
        <p:spPr bwMode="auto">
          <a:xfrm>
            <a:off x="4140200" y="2349500"/>
            <a:ext cx="3455988" cy="2014538"/>
          </a:xfrm>
          <a:prstGeom prst="rect">
            <a:avLst/>
          </a:prstGeom>
          <a:noFill/>
          <a:ln w="9525">
            <a:noFill/>
            <a:miter lim="800000"/>
            <a:headEnd/>
            <a:tailEnd/>
          </a:ln>
          <a:effectLst/>
        </p:spPr>
        <p:txBody>
          <a:bodyPr>
            <a:spAutoFit/>
          </a:bodyPr>
          <a:lstStyle/>
          <a:p>
            <a:pPr>
              <a:spcBef>
                <a:spcPct val="50000"/>
              </a:spcBef>
            </a:pPr>
            <a:r>
              <a:rPr lang="de-DE"/>
              <a:t>Erkenntnis: Höhe des Taschengeldes (des späteren Verdienstes) nicht entscheidend, sondern nur, da</a:t>
            </a:r>
            <a:r>
              <a:rPr lang="pl-PL"/>
              <a:t>ss</a:t>
            </a:r>
            <a:r>
              <a:rPr lang="de-DE"/>
              <a:t> man mit Geld angemessen haushalten kann. </a:t>
            </a:r>
          </a:p>
        </p:txBody>
      </p:sp>
      <p:sp>
        <p:nvSpPr>
          <p:cNvPr id="16392" name="Text Box 8"/>
          <p:cNvSpPr txBox="1">
            <a:spLocks noChangeArrowheads="1"/>
          </p:cNvSpPr>
          <p:nvPr/>
        </p:nvSpPr>
        <p:spPr bwMode="auto">
          <a:xfrm>
            <a:off x="5076825" y="1628775"/>
            <a:ext cx="3455988" cy="641350"/>
          </a:xfrm>
          <a:prstGeom prst="rect">
            <a:avLst/>
          </a:prstGeom>
          <a:noFill/>
          <a:ln w="9525">
            <a:noFill/>
            <a:miter lim="800000"/>
            <a:headEnd/>
            <a:tailEnd/>
          </a:ln>
          <a:effectLst/>
        </p:spPr>
        <p:txBody>
          <a:bodyPr>
            <a:spAutoFit/>
          </a:bodyPr>
          <a:lstStyle/>
          <a:p>
            <a:pPr>
              <a:spcBef>
                <a:spcPct val="50000"/>
              </a:spcBef>
            </a:pPr>
            <a:r>
              <a:rPr lang="pl-PL"/>
              <a:t>Wichtige Übung für das Erwachsenenalter. </a:t>
            </a:r>
          </a:p>
        </p:txBody>
      </p:sp>
      <p:sp>
        <p:nvSpPr>
          <p:cNvPr id="16393" name="Text Box 9"/>
          <p:cNvSpPr txBox="1">
            <a:spLocks noChangeArrowheads="1"/>
          </p:cNvSpPr>
          <p:nvPr/>
        </p:nvSpPr>
        <p:spPr bwMode="auto">
          <a:xfrm>
            <a:off x="611188" y="3860800"/>
            <a:ext cx="3455987" cy="641350"/>
          </a:xfrm>
          <a:prstGeom prst="rect">
            <a:avLst/>
          </a:prstGeom>
          <a:noFill/>
          <a:ln w="9525">
            <a:noFill/>
            <a:miter lim="800000"/>
            <a:headEnd/>
            <a:tailEnd/>
          </a:ln>
          <a:effectLst/>
        </p:spPr>
        <p:txBody>
          <a:bodyPr>
            <a:spAutoFit/>
          </a:bodyPr>
          <a:lstStyle/>
          <a:p>
            <a:pPr>
              <a:spcBef>
                <a:spcPct val="50000"/>
              </a:spcBef>
            </a:pPr>
            <a:r>
              <a:rPr lang="pl-PL"/>
              <a:t>Verantwortung für das eigene Geld übernehmen. </a:t>
            </a:r>
          </a:p>
        </p:txBody>
      </p:sp>
      <p:sp>
        <p:nvSpPr>
          <p:cNvPr id="16394" name="Text Box 10"/>
          <p:cNvSpPr txBox="1">
            <a:spLocks noChangeArrowheads="1"/>
          </p:cNvSpPr>
          <p:nvPr/>
        </p:nvSpPr>
        <p:spPr bwMode="auto">
          <a:xfrm>
            <a:off x="4932363" y="4581525"/>
            <a:ext cx="3455987" cy="1328738"/>
          </a:xfrm>
          <a:prstGeom prst="rect">
            <a:avLst/>
          </a:prstGeom>
          <a:noFill/>
          <a:ln w="9525">
            <a:noFill/>
            <a:miter lim="800000"/>
            <a:headEnd/>
            <a:tailEnd/>
          </a:ln>
          <a:effectLst/>
        </p:spPr>
        <p:txBody>
          <a:bodyPr>
            <a:spAutoFit/>
          </a:bodyPr>
          <a:lstStyle/>
          <a:p>
            <a:pPr>
              <a:spcBef>
                <a:spcPct val="50000"/>
              </a:spcBef>
            </a:pPr>
            <a:r>
              <a:rPr lang="de-DE"/>
              <a:t>Schritt zu mehr Eigenverantwortung und Selbstbestimmung. </a:t>
            </a:r>
          </a:p>
          <a:p>
            <a:pPr>
              <a:spcBef>
                <a:spcPct val="50000"/>
              </a:spcBef>
            </a:pPr>
            <a:endParaRPr lang="pl-PL"/>
          </a:p>
        </p:txBody>
      </p:sp>
      <p:sp>
        <p:nvSpPr>
          <p:cNvPr id="16396" name="Text Box 12"/>
          <p:cNvSpPr txBox="1">
            <a:spLocks noChangeArrowheads="1"/>
          </p:cNvSpPr>
          <p:nvPr/>
        </p:nvSpPr>
        <p:spPr bwMode="auto">
          <a:xfrm>
            <a:off x="684213" y="4724400"/>
            <a:ext cx="3455987" cy="1190625"/>
          </a:xfrm>
          <a:prstGeom prst="rect">
            <a:avLst/>
          </a:prstGeom>
          <a:noFill/>
          <a:ln w="9525">
            <a:noFill/>
            <a:miter lim="800000"/>
            <a:headEnd/>
            <a:tailEnd/>
          </a:ln>
          <a:effectLst/>
        </p:spPr>
        <p:txBody>
          <a:bodyPr>
            <a:spAutoFit/>
          </a:bodyPr>
          <a:lstStyle/>
          <a:p>
            <a:pPr>
              <a:spcBef>
                <a:spcPct val="50000"/>
              </a:spcBef>
            </a:pPr>
            <a:r>
              <a:rPr lang="de-DE"/>
              <a:t>Eigenes Geld macht dem Kind Lust und Frust der Konsumgesellschaft lehrbuchartig deutlich. </a:t>
            </a:r>
            <a:endParaRPr lang="pl-PL"/>
          </a:p>
        </p:txBody>
      </p:sp>
      <p:pic>
        <p:nvPicPr>
          <p:cNvPr id="16398" name="Picture 14" descr="MCj04413160000[1]"/>
          <p:cNvPicPr>
            <a:picLocks noChangeAspect="1" noChangeArrowheads="1"/>
          </p:cNvPicPr>
          <p:nvPr/>
        </p:nvPicPr>
        <p:blipFill>
          <a:blip r:embed="rId2" cstate="print"/>
          <a:srcRect/>
          <a:stretch>
            <a:fillRect/>
          </a:stretch>
        </p:blipFill>
        <p:spPr bwMode="auto">
          <a:xfrm>
            <a:off x="7415213" y="2997200"/>
            <a:ext cx="1728787" cy="1728788"/>
          </a:xfrm>
          <a:prstGeom prst="rect">
            <a:avLst/>
          </a:prstGeom>
          <a:noFill/>
        </p:spPr>
      </p:pic>
      <p:pic>
        <p:nvPicPr>
          <p:cNvPr id="16399" name="Picture 15" descr="MCj04413140000[1]"/>
          <p:cNvPicPr>
            <a:picLocks noChangeAspect="1" noChangeArrowheads="1"/>
          </p:cNvPicPr>
          <p:nvPr/>
        </p:nvPicPr>
        <p:blipFill>
          <a:blip r:embed="rId3" cstate="print"/>
          <a:srcRect/>
          <a:stretch>
            <a:fillRect/>
          </a:stretch>
        </p:blipFill>
        <p:spPr bwMode="auto">
          <a:xfrm>
            <a:off x="3419475" y="4292600"/>
            <a:ext cx="1658938" cy="1658938"/>
          </a:xfrm>
          <a:prstGeom prst="rect">
            <a:avLst/>
          </a:prstGeom>
          <a:noFill/>
        </p:spPr>
      </p:pic>
      <p:pic>
        <p:nvPicPr>
          <p:cNvPr id="16400" name="Picture 16" descr="MCj04413150000[1]"/>
          <p:cNvPicPr>
            <a:picLocks noChangeAspect="1" noChangeArrowheads="1"/>
          </p:cNvPicPr>
          <p:nvPr/>
        </p:nvPicPr>
        <p:blipFill>
          <a:blip r:embed="rId4" cstate="print"/>
          <a:srcRect/>
          <a:stretch>
            <a:fillRect/>
          </a:stretch>
        </p:blipFill>
        <p:spPr bwMode="auto">
          <a:xfrm>
            <a:off x="2484438" y="1844675"/>
            <a:ext cx="1155700" cy="1155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additive="base">
                                        <p:cTn id="7" dur="2000" fill="hold"/>
                                        <p:tgtEl>
                                          <p:spTgt spid="16389"/>
                                        </p:tgtEl>
                                        <p:attrNameLst>
                                          <p:attrName>ppt_x</p:attrName>
                                        </p:attrNameLst>
                                      </p:cBhvr>
                                      <p:tavLst>
                                        <p:tav tm="0">
                                          <p:val>
                                            <p:strVal val="0-#ppt_w/2"/>
                                          </p:val>
                                        </p:tav>
                                        <p:tav tm="100000">
                                          <p:val>
                                            <p:strVal val="#ppt_x"/>
                                          </p:val>
                                        </p:tav>
                                      </p:tavLst>
                                    </p:anim>
                                    <p:anim calcmode="lin" valueType="num">
                                      <p:cBhvr additive="base">
                                        <p:cTn id="8" dur="2000" fill="hold"/>
                                        <p:tgtEl>
                                          <p:spTgt spid="163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1" nodeType="clickEffect">
                                  <p:stCondLst>
                                    <p:cond delay="0"/>
                                  </p:stCondLst>
                                  <p:childTnLst>
                                    <p:set>
                                      <p:cBhvr>
                                        <p:cTn id="12" dur="1" fill="hold">
                                          <p:stCondLst>
                                            <p:cond delay="0"/>
                                          </p:stCondLst>
                                        </p:cTn>
                                        <p:tgtEl>
                                          <p:spTgt spid="16389"/>
                                        </p:tgtEl>
                                        <p:attrNameLst>
                                          <p:attrName>style.visibility</p:attrName>
                                        </p:attrNameLst>
                                      </p:cBhvr>
                                      <p:to>
                                        <p:strVal val="visible"/>
                                      </p:to>
                                    </p:set>
                                    <p:anim calcmode="lin" valueType="num">
                                      <p:cBhvr additive="base">
                                        <p:cTn id="13" dur="2000" fill="hold"/>
                                        <p:tgtEl>
                                          <p:spTgt spid="16389"/>
                                        </p:tgtEl>
                                        <p:attrNameLst>
                                          <p:attrName>ppt_x</p:attrName>
                                        </p:attrNameLst>
                                      </p:cBhvr>
                                      <p:tavLst>
                                        <p:tav tm="0">
                                          <p:val>
                                            <p:strVal val="0-#ppt_w/2"/>
                                          </p:val>
                                        </p:tav>
                                        <p:tav tm="100000">
                                          <p:val>
                                            <p:strVal val="#ppt_x"/>
                                          </p:val>
                                        </p:tav>
                                      </p:tavLst>
                                    </p:anim>
                                    <p:anim calcmode="lin" valueType="num">
                                      <p:cBhvr additive="base">
                                        <p:cTn id="14" dur="2000" fill="hold"/>
                                        <p:tgtEl>
                                          <p:spTgt spid="1638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6390"/>
                                        </p:tgtEl>
                                        <p:attrNameLst>
                                          <p:attrName>style.visibility</p:attrName>
                                        </p:attrNameLst>
                                      </p:cBhvr>
                                      <p:to>
                                        <p:strVal val="visible"/>
                                      </p:to>
                                    </p:set>
                                    <p:anim calcmode="lin" valueType="num">
                                      <p:cBhvr additive="base">
                                        <p:cTn id="19" dur="2000" fill="hold"/>
                                        <p:tgtEl>
                                          <p:spTgt spid="16390"/>
                                        </p:tgtEl>
                                        <p:attrNameLst>
                                          <p:attrName>ppt_x</p:attrName>
                                        </p:attrNameLst>
                                      </p:cBhvr>
                                      <p:tavLst>
                                        <p:tav tm="0">
                                          <p:val>
                                            <p:strVal val="0-#ppt_w/2"/>
                                          </p:val>
                                        </p:tav>
                                        <p:tav tm="100000">
                                          <p:val>
                                            <p:strVal val="#ppt_x"/>
                                          </p:val>
                                        </p:tav>
                                      </p:tavLst>
                                    </p:anim>
                                    <p:anim calcmode="lin" valueType="num">
                                      <p:cBhvr additive="base">
                                        <p:cTn id="20" dur="2000" fill="hold"/>
                                        <p:tgtEl>
                                          <p:spTgt spid="1639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6393"/>
                                        </p:tgtEl>
                                        <p:attrNameLst>
                                          <p:attrName>style.visibility</p:attrName>
                                        </p:attrNameLst>
                                      </p:cBhvr>
                                      <p:to>
                                        <p:strVal val="visible"/>
                                      </p:to>
                                    </p:set>
                                    <p:anim calcmode="lin" valueType="num">
                                      <p:cBhvr additive="base">
                                        <p:cTn id="25" dur="2000" fill="hold"/>
                                        <p:tgtEl>
                                          <p:spTgt spid="16393"/>
                                        </p:tgtEl>
                                        <p:attrNameLst>
                                          <p:attrName>ppt_x</p:attrName>
                                        </p:attrNameLst>
                                      </p:cBhvr>
                                      <p:tavLst>
                                        <p:tav tm="0">
                                          <p:val>
                                            <p:strVal val="0-#ppt_w/2"/>
                                          </p:val>
                                        </p:tav>
                                        <p:tav tm="100000">
                                          <p:val>
                                            <p:strVal val="#ppt_x"/>
                                          </p:val>
                                        </p:tav>
                                      </p:tavLst>
                                    </p:anim>
                                    <p:anim calcmode="lin" valueType="num">
                                      <p:cBhvr additive="base">
                                        <p:cTn id="26" dur="2000" fill="hold"/>
                                        <p:tgtEl>
                                          <p:spTgt spid="1639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6396"/>
                                        </p:tgtEl>
                                        <p:attrNameLst>
                                          <p:attrName>style.visibility</p:attrName>
                                        </p:attrNameLst>
                                      </p:cBhvr>
                                      <p:to>
                                        <p:strVal val="visible"/>
                                      </p:to>
                                    </p:set>
                                    <p:anim calcmode="lin" valueType="num">
                                      <p:cBhvr additive="base">
                                        <p:cTn id="31" dur="2000" fill="hold"/>
                                        <p:tgtEl>
                                          <p:spTgt spid="16396"/>
                                        </p:tgtEl>
                                        <p:attrNameLst>
                                          <p:attrName>ppt_x</p:attrName>
                                        </p:attrNameLst>
                                      </p:cBhvr>
                                      <p:tavLst>
                                        <p:tav tm="0">
                                          <p:val>
                                            <p:strVal val="0-#ppt_w/2"/>
                                          </p:val>
                                        </p:tav>
                                        <p:tav tm="100000">
                                          <p:val>
                                            <p:strVal val="#ppt_x"/>
                                          </p:val>
                                        </p:tav>
                                      </p:tavLst>
                                    </p:anim>
                                    <p:anim calcmode="lin" valueType="num">
                                      <p:cBhvr additive="base">
                                        <p:cTn id="32" dur="2000" fill="hold"/>
                                        <p:tgtEl>
                                          <p:spTgt spid="1639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16392"/>
                                        </p:tgtEl>
                                        <p:attrNameLst>
                                          <p:attrName>style.visibility</p:attrName>
                                        </p:attrNameLst>
                                      </p:cBhvr>
                                      <p:to>
                                        <p:strVal val="visible"/>
                                      </p:to>
                                    </p:set>
                                    <p:anim calcmode="lin" valueType="num">
                                      <p:cBhvr additive="base">
                                        <p:cTn id="37" dur="2000" fill="hold"/>
                                        <p:tgtEl>
                                          <p:spTgt spid="16392"/>
                                        </p:tgtEl>
                                        <p:attrNameLst>
                                          <p:attrName>ppt_x</p:attrName>
                                        </p:attrNameLst>
                                      </p:cBhvr>
                                      <p:tavLst>
                                        <p:tav tm="0">
                                          <p:val>
                                            <p:strVal val="0-#ppt_w/2"/>
                                          </p:val>
                                        </p:tav>
                                        <p:tav tm="100000">
                                          <p:val>
                                            <p:strVal val="#ppt_x"/>
                                          </p:val>
                                        </p:tav>
                                      </p:tavLst>
                                    </p:anim>
                                    <p:anim calcmode="lin" valueType="num">
                                      <p:cBhvr additive="base">
                                        <p:cTn id="38" dur="2000" fill="hold"/>
                                        <p:tgtEl>
                                          <p:spTgt spid="1639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6391"/>
                                        </p:tgtEl>
                                        <p:attrNameLst>
                                          <p:attrName>style.visibility</p:attrName>
                                        </p:attrNameLst>
                                      </p:cBhvr>
                                      <p:to>
                                        <p:strVal val="visible"/>
                                      </p:to>
                                    </p:set>
                                    <p:anim calcmode="lin" valueType="num">
                                      <p:cBhvr additive="base">
                                        <p:cTn id="43" dur="2000" fill="hold"/>
                                        <p:tgtEl>
                                          <p:spTgt spid="16391"/>
                                        </p:tgtEl>
                                        <p:attrNameLst>
                                          <p:attrName>ppt_x</p:attrName>
                                        </p:attrNameLst>
                                      </p:cBhvr>
                                      <p:tavLst>
                                        <p:tav tm="0">
                                          <p:val>
                                            <p:strVal val="0-#ppt_w/2"/>
                                          </p:val>
                                        </p:tav>
                                        <p:tav tm="100000">
                                          <p:val>
                                            <p:strVal val="#ppt_x"/>
                                          </p:val>
                                        </p:tav>
                                      </p:tavLst>
                                    </p:anim>
                                    <p:anim calcmode="lin" valueType="num">
                                      <p:cBhvr additive="base">
                                        <p:cTn id="44" dur="2000" fill="hold"/>
                                        <p:tgtEl>
                                          <p:spTgt spid="1639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16394"/>
                                        </p:tgtEl>
                                        <p:attrNameLst>
                                          <p:attrName>style.visibility</p:attrName>
                                        </p:attrNameLst>
                                      </p:cBhvr>
                                      <p:to>
                                        <p:strVal val="visible"/>
                                      </p:to>
                                    </p:set>
                                    <p:anim calcmode="lin" valueType="num">
                                      <p:cBhvr additive="base">
                                        <p:cTn id="49" dur="2000" fill="hold"/>
                                        <p:tgtEl>
                                          <p:spTgt spid="16394"/>
                                        </p:tgtEl>
                                        <p:attrNameLst>
                                          <p:attrName>ppt_x</p:attrName>
                                        </p:attrNameLst>
                                      </p:cBhvr>
                                      <p:tavLst>
                                        <p:tav tm="0">
                                          <p:val>
                                            <p:strVal val="0-#ppt_w/2"/>
                                          </p:val>
                                        </p:tav>
                                        <p:tav tm="100000">
                                          <p:val>
                                            <p:strVal val="#ppt_x"/>
                                          </p:val>
                                        </p:tav>
                                      </p:tavLst>
                                    </p:anim>
                                    <p:anim calcmode="lin" valueType="num">
                                      <p:cBhvr additive="base">
                                        <p:cTn id="50" dur="2000" fill="hold"/>
                                        <p:tgtEl>
                                          <p:spTgt spid="163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89" grpId="1"/>
      <p:bldP spid="16390" grpId="0"/>
      <p:bldP spid="16391" grpId="0"/>
      <p:bldP spid="16392" grpId="0"/>
      <p:bldP spid="16393" grpId="0"/>
      <p:bldP spid="16394" grpId="0"/>
      <p:bldP spid="163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de-LI" sz="3400"/>
              <a:t>Was kann man für mehr Taschengeld machen ?</a:t>
            </a:r>
          </a:p>
        </p:txBody>
      </p:sp>
      <p:sp>
        <p:nvSpPr>
          <p:cNvPr id="17412" name="WordArt 4" descr="Bukiet"/>
          <p:cNvSpPr>
            <a:spLocks noChangeArrowheads="1" noChangeShapeType="1" noTextEdit="1"/>
          </p:cNvSpPr>
          <p:nvPr/>
        </p:nvSpPr>
        <p:spPr bwMode="auto">
          <a:xfrm>
            <a:off x="2411413" y="1773238"/>
            <a:ext cx="4060825" cy="1336675"/>
          </a:xfrm>
          <a:prstGeom prst="rect">
            <a:avLst/>
          </a:prstGeom>
        </p:spPr>
        <p:txBody>
          <a:bodyPr wrap="none" fromWordArt="1">
            <a:prstTxWarp prst="textDoubleWave1">
              <a:avLst>
                <a:gd name="adj1" fmla="val 6500"/>
                <a:gd name="adj2" fmla="val 0"/>
              </a:avLst>
            </a:prstTxWarp>
          </a:bodyPr>
          <a:lstStyle/>
          <a:p>
            <a:pPr algn="ctr"/>
            <a:r>
              <a:rPr lang="pl-PL" sz="3600" kern="10" spc="-360">
                <a:ln w="22225">
                  <a:solidFill>
                    <a:srgbClr val="FF0000"/>
                  </a:solidFill>
                  <a:round/>
                  <a:headEnd/>
                  <a:tailEnd/>
                </a:ln>
                <a:blipFill dpi="0" rotWithShape="1">
                  <a:blip r:embed="rId2"/>
                  <a:srcRect/>
                  <a:tile tx="0" ty="0" sx="100000" sy="100000" flip="none" algn="tl"/>
                </a:blipFill>
                <a:effectLst>
                  <a:outerShdw dist="125724" dir="18900000" algn="ctr" rotWithShape="0">
                    <a:srgbClr val="000099"/>
                  </a:outerShdw>
                </a:effectLst>
                <a:latin typeface="Impact"/>
              </a:rPr>
              <a:t>JOBBEN !</a:t>
            </a:r>
          </a:p>
        </p:txBody>
      </p:sp>
      <p:sp>
        <p:nvSpPr>
          <p:cNvPr id="17413" name="Text Box 5"/>
          <p:cNvSpPr txBox="1">
            <a:spLocks noChangeArrowheads="1"/>
          </p:cNvSpPr>
          <p:nvPr/>
        </p:nvSpPr>
        <p:spPr bwMode="auto">
          <a:xfrm>
            <a:off x="468313" y="3213100"/>
            <a:ext cx="7704137" cy="1465263"/>
          </a:xfrm>
          <a:prstGeom prst="rect">
            <a:avLst/>
          </a:prstGeom>
          <a:noFill/>
          <a:ln w="9525">
            <a:noFill/>
            <a:miter lim="800000"/>
            <a:headEnd/>
            <a:tailEnd/>
          </a:ln>
          <a:effectLst/>
        </p:spPr>
        <p:txBody>
          <a:bodyPr>
            <a:spAutoFit/>
          </a:bodyPr>
          <a:lstStyle/>
          <a:p>
            <a:pPr>
              <a:spcBef>
                <a:spcPct val="50000"/>
              </a:spcBef>
            </a:pPr>
            <a:r>
              <a:rPr lang="pl-PL"/>
              <a:t>Job -</a:t>
            </a:r>
            <a:r>
              <a:rPr lang="de-DE"/>
              <a:t> eine Stellung, eine berufliche Tätigkeit, eine (vorübergehende) einträgliche Beschäftigung zum Zweck des Gelderwerbs; eigentliche Bedeutung ist das Ausüben einer niederen Tätigkeit zwecks zusätzlichen Gelderwerbs, etwa der Verteilung von Werbeprospekten am Wochenende</a:t>
            </a:r>
            <a:r>
              <a:rPr lang="pl-PL"/>
              <a:t>.</a:t>
            </a:r>
          </a:p>
        </p:txBody>
      </p:sp>
      <p:sp>
        <p:nvSpPr>
          <p:cNvPr id="17414" name="Text Box 6"/>
          <p:cNvSpPr txBox="1">
            <a:spLocks noChangeArrowheads="1"/>
          </p:cNvSpPr>
          <p:nvPr/>
        </p:nvSpPr>
        <p:spPr bwMode="auto">
          <a:xfrm>
            <a:off x="0" y="4868863"/>
            <a:ext cx="5184775" cy="457200"/>
          </a:xfrm>
          <a:prstGeom prst="rect">
            <a:avLst/>
          </a:prstGeom>
          <a:noFill/>
          <a:ln w="9525">
            <a:noFill/>
            <a:miter lim="800000"/>
            <a:headEnd/>
            <a:tailEnd/>
          </a:ln>
          <a:effectLst/>
        </p:spPr>
        <p:txBody>
          <a:bodyPr>
            <a:spAutoFit/>
          </a:bodyPr>
          <a:lstStyle/>
          <a:p>
            <a:pPr>
              <a:spcBef>
                <a:spcPct val="50000"/>
              </a:spcBef>
            </a:pPr>
            <a:r>
              <a:rPr lang="de-AT" sz="2400">
                <a:solidFill>
                  <a:srgbClr val="FF9900"/>
                </a:solidFill>
                <a:effectLst>
                  <a:outerShdw blurRad="38100" dist="38100" dir="2700000" algn="tl">
                    <a:srgbClr val="C0C0C0"/>
                  </a:outerShdw>
                </a:effectLst>
              </a:rPr>
              <a:t>Welsche Jobarten kennen Sie?</a:t>
            </a:r>
          </a:p>
        </p:txBody>
      </p:sp>
      <p:sp>
        <p:nvSpPr>
          <p:cNvPr id="17415" name="Text Box 7"/>
          <p:cNvSpPr txBox="1">
            <a:spLocks noChangeArrowheads="1"/>
          </p:cNvSpPr>
          <p:nvPr/>
        </p:nvSpPr>
        <p:spPr bwMode="auto">
          <a:xfrm>
            <a:off x="4716463" y="4797425"/>
            <a:ext cx="5184775" cy="1187450"/>
          </a:xfrm>
          <a:prstGeom prst="rect">
            <a:avLst/>
          </a:prstGeom>
          <a:noFill/>
          <a:ln w="9525">
            <a:noFill/>
            <a:miter lim="800000"/>
            <a:headEnd/>
            <a:tailEnd/>
          </a:ln>
          <a:effectLst/>
        </p:spPr>
        <p:txBody>
          <a:bodyPr>
            <a:spAutoFit/>
          </a:bodyPr>
          <a:lstStyle/>
          <a:p>
            <a:pPr>
              <a:spcBef>
                <a:spcPct val="50000"/>
              </a:spcBef>
            </a:pPr>
            <a:r>
              <a:rPr lang="pl-PL" sz="2400">
                <a:solidFill>
                  <a:srgbClr val="FF9900"/>
                </a:solidFill>
                <a:effectLst>
                  <a:outerShdw blurRad="38100" dist="38100" dir="2700000" algn="tl">
                    <a:srgbClr val="C0C0C0"/>
                  </a:outerShdw>
                </a:effectLst>
              </a:rPr>
              <a:t>Was ist die Unterschied zwischen „der Job” und „die Arbeit” ?</a:t>
            </a:r>
            <a:endParaRPr lang="de-AT" sz="2400">
              <a:solidFill>
                <a:srgbClr val="FF9900"/>
              </a:solidFill>
              <a:effectLst>
                <a:outerShdw blurRad="38100" dist="38100" dir="2700000" algn="tl">
                  <a:srgbClr val="C0C0C0"/>
                </a:outerShdw>
              </a:effectLst>
            </a:endParaRPr>
          </a:p>
        </p:txBody>
      </p:sp>
      <p:sp>
        <p:nvSpPr>
          <p:cNvPr id="17416" name="Text Box 8"/>
          <p:cNvSpPr txBox="1">
            <a:spLocks noChangeArrowheads="1"/>
          </p:cNvSpPr>
          <p:nvPr/>
        </p:nvSpPr>
        <p:spPr bwMode="auto">
          <a:xfrm>
            <a:off x="250825" y="5661025"/>
            <a:ext cx="5184775" cy="457200"/>
          </a:xfrm>
          <a:prstGeom prst="rect">
            <a:avLst/>
          </a:prstGeom>
          <a:noFill/>
          <a:ln w="9525">
            <a:noFill/>
            <a:miter lim="800000"/>
            <a:headEnd/>
            <a:tailEnd/>
          </a:ln>
          <a:effectLst/>
        </p:spPr>
        <p:txBody>
          <a:bodyPr>
            <a:spAutoFit/>
          </a:bodyPr>
          <a:lstStyle/>
          <a:p>
            <a:pPr>
              <a:spcBef>
                <a:spcPct val="50000"/>
              </a:spcBef>
            </a:pPr>
            <a:r>
              <a:rPr lang="de-AT" sz="2400">
                <a:solidFill>
                  <a:srgbClr val="FF9900"/>
                </a:solidFill>
                <a:effectLst>
                  <a:outerShdw blurRad="38100" dist="38100" dir="2700000" algn="tl">
                    <a:srgbClr val="C0C0C0"/>
                  </a:outerShdw>
                </a:effectLst>
              </a:rPr>
              <a:t>Haben Sie </a:t>
            </a:r>
            <a:r>
              <a:rPr lang="pl-PL" sz="2400">
                <a:solidFill>
                  <a:srgbClr val="FF9900"/>
                </a:solidFill>
                <a:effectLst>
                  <a:outerShdw blurRad="38100" dist="38100" dir="2700000" algn="tl">
                    <a:srgbClr val="C0C0C0"/>
                  </a:outerShdw>
                </a:effectLst>
              </a:rPr>
              <a:t>Mal </a:t>
            </a:r>
            <a:r>
              <a:rPr lang="de-AT" sz="2400">
                <a:solidFill>
                  <a:srgbClr val="FF9900"/>
                </a:solidFill>
                <a:effectLst>
                  <a:outerShdw blurRad="38100" dist="38100" dir="2700000" algn="tl">
                    <a:srgbClr val="C0C0C0"/>
                  </a:outerShdw>
                </a:effectLst>
              </a:rPr>
              <a:t>gejobbt?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additive="base">
                                        <p:cTn id="12" dur="500" fill="hold"/>
                                        <p:tgtEl>
                                          <p:spTgt spid="17413"/>
                                        </p:tgtEl>
                                        <p:attrNameLst>
                                          <p:attrName>ppt_x</p:attrName>
                                        </p:attrNameLst>
                                      </p:cBhvr>
                                      <p:tavLst>
                                        <p:tav tm="0">
                                          <p:val>
                                            <p:strVal val="#ppt_x"/>
                                          </p:val>
                                        </p:tav>
                                        <p:tav tm="100000">
                                          <p:val>
                                            <p:strVal val="#ppt_x"/>
                                          </p:val>
                                        </p:tav>
                                      </p:tavLst>
                                    </p:anim>
                                    <p:anim calcmode="lin" valueType="num">
                                      <p:cBhvr additive="base">
                                        <p:cTn id="13"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416"/>
                                        </p:tgtEl>
                                        <p:attrNameLst>
                                          <p:attrName>style.visibility</p:attrName>
                                        </p:attrNameLst>
                                      </p:cBhvr>
                                      <p:to>
                                        <p:strVal val="visible"/>
                                      </p:to>
                                    </p:set>
                                    <p:animEffect transition="in" filter="blinds(horizontal)">
                                      <p:cBhvr>
                                        <p:cTn id="18" dur="3000"/>
                                        <p:tgtEl>
                                          <p:spTgt spid="1741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7414"/>
                                        </p:tgtEl>
                                        <p:attrNameLst>
                                          <p:attrName>style.visibility</p:attrName>
                                        </p:attrNameLst>
                                      </p:cBhvr>
                                      <p:to>
                                        <p:strVal val="visible"/>
                                      </p:to>
                                    </p:set>
                                    <p:animEffect transition="in" filter="blinds(horizontal)">
                                      <p:cBhvr>
                                        <p:cTn id="21" dur="3000"/>
                                        <p:tgtEl>
                                          <p:spTgt spid="1741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7415"/>
                                        </p:tgtEl>
                                        <p:attrNameLst>
                                          <p:attrName>style.visibility</p:attrName>
                                        </p:attrNameLst>
                                      </p:cBhvr>
                                      <p:to>
                                        <p:strVal val="visible"/>
                                      </p:to>
                                    </p:set>
                                    <p:animEffect transition="in" filter="blinds(horizontal)">
                                      <p:cBhvr>
                                        <p:cTn id="24" dur="30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p:bldP spid="17414" grpId="0"/>
      <p:bldP spid="17415" grpId="0"/>
      <p:bldP spid="174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pl-PL"/>
              <a:t>Die Jobarten </a:t>
            </a:r>
          </a:p>
        </p:txBody>
      </p:sp>
      <p:sp>
        <p:nvSpPr>
          <p:cNvPr id="18436" name="Text Box 4"/>
          <p:cNvSpPr txBox="1">
            <a:spLocks noChangeArrowheads="1"/>
          </p:cNvSpPr>
          <p:nvPr/>
        </p:nvSpPr>
        <p:spPr bwMode="auto">
          <a:xfrm>
            <a:off x="5435600" y="3284538"/>
            <a:ext cx="4105275" cy="366712"/>
          </a:xfrm>
          <a:prstGeom prst="rect">
            <a:avLst/>
          </a:prstGeom>
          <a:noFill/>
          <a:ln w="9525">
            <a:noFill/>
            <a:miter lim="800000"/>
            <a:headEnd/>
            <a:tailEnd/>
          </a:ln>
          <a:effectLst/>
        </p:spPr>
        <p:txBody>
          <a:bodyPr>
            <a:spAutoFit/>
          </a:bodyPr>
          <a:lstStyle/>
          <a:p>
            <a:pPr>
              <a:spcBef>
                <a:spcPct val="50000"/>
              </a:spcBef>
            </a:pPr>
            <a:r>
              <a:rPr lang="de-LI"/>
              <a:t>die Flugblätter austragen</a:t>
            </a:r>
          </a:p>
        </p:txBody>
      </p:sp>
      <p:sp>
        <p:nvSpPr>
          <p:cNvPr id="18437" name="Text Box 5"/>
          <p:cNvSpPr txBox="1">
            <a:spLocks noChangeArrowheads="1"/>
          </p:cNvSpPr>
          <p:nvPr/>
        </p:nvSpPr>
        <p:spPr bwMode="auto">
          <a:xfrm>
            <a:off x="4787900" y="1844675"/>
            <a:ext cx="4105275" cy="366713"/>
          </a:xfrm>
          <a:prstGeom prst="rect">
            <a:avLst/>
          </a:prstGeom>
          <a:noFill/>
          <a:ln w="9525">
            <a:noFill/>
            <a:miter lim="800000"/>
            <a:headEnd/>
            <a:tailEnd/>
          </a:ln>
          <a:effectLst/>
        </p:spPr>
        <p:txBody>
          <a:bodyPr>
            <a:spAutoFit/>
          </a:bodyPr>
          <a:lstStyle/>
          <a:p>
            <a:pPr>
              <a:spcBef>
                <a:spcPct val="50000"/>
              </a:spcBef>
            </a:pPr>
            <a:r>
              <a:rPr lang="de-LI"/>
              <a:t>die </a:t>
            </a:r>
            <a:r>
              <a:rPr lang="pl-PL"/>
              <a:t>Zeitungen</a:t>
            </a:r>
            <a:r>
              <a:rPr lang="de-LI"/>
              <a:t> austragen</a:t>
            </a:r>
          </a:p>
        </p:txBody>
      </p:sp>
      <p:sp>
        <p:nvSpPr>
          <p:cNvPr id="18438" name="Text Box 6"/>
          <p:cNvSpPr txBox="1">
            <a:spLocks noChangeArrowheads="1"/>
          </p:cNvSpPr>
          <p:nvPr/>
        </p:nvSpPr>
        <p:spPr bwMode="auto">
          <a:xfrm>
            <a:off x="6084888" y="5589588"/>
            <a:ext cx="4105275" cy="366712"/>
          </a:xfrm>
          <a:prstGeom prst="rect">
            <a:avLst/>
          </a:prstGeom>
          <a:noFill/>
          <a:ln w="9525">
            <a:noFill/>
            <a:miter lim="800000"/>
            <a:headEnd/>
            <a:tailEnd/>
          </a:ln>
          <a:effectLst/>
        </p:spPr>
        <p:txBody>
          <a:bodyPr>
            <a:spAutoFit/>
          </a:bodyPr>
          <a:lstStyle/>
          <a:p>
            <a:pPr>
              <a:spcBef>
                <a:spcPct val="50000"/>
              </a:spcBef>
            </a:pPr>
            <a:r>
              <a:rPr lang="de-AT"/>
              <a:t>die Nachhilfe geben</a:t>
            </a:r>
          </a:p>
        </p:txBody>
      </p:sp>
      <p:sp>
        <p:nvSpPr>
          <p:cNvPr id="18439" name="Text Box 7"/>
          <p:cNvSpPr txBox="1">
            <a:spLocks noChangeArrowheads="1"/>
          </p:cNvSpPr>
          <p:nvPr/>
        </p:nvSpPr>
        <p:spPr bwMode="auto">
          <a:xfrm>
            <a:off x="3779838" y="3716338"/>
            <a:ext cx="4105275" cy="366712"/>
          </a:xfrm>
          <a:prstGeom prst="rect">
            <a:avLst/>
          </a:prstGeom>
          <a:noFill/>
          <a:ln w="9525">
            <a:noFill/>
            <a:miter lim="800000"/>
            <a:headEnd/>
            <a:tailEnd/>
          </a:ln>
          <a:effectLst/>
        </p:spPr>
        <p:txBody>
          <a:bodyPr>
            <a:spAutoFit/>
          </a:bodyPr>
          <a:lstStyle/>
          <a:p>
            <a:pPr>
              <a:spcBef>
                <a:spcPct val="50000"/>
              </a:spcBef>
            </a:pPr>
            <a:r>
              <a:rPr lang="pl-PL"/>
              <a:t>Babysitten</a:t>
            </a:r>
            <a:endParaRPr lang="de-LI"/>
          </a:p>
        </p:txBody>
      </p:sp>
      <p:sp>
        <p:nvSpPr>
          <p:cNvPr id="18440" name="Text Box 8"/>
          <p:cNvSpPr txBox="1">
            <a:spLocks noChangeArrowheads="1"/>
          </p:cNvSpPr>
          <p:nvPr/>
        </p:nvSpPr>
        <p:spPr bwMode="auto">
          <a:xfrm>
            <a:off x="0" y="5445125"/>
            <a:ext cx="4105275" cy="641350"/>
          </a:xfrm>
          <a:prstGeom prst="rect">
            <a:avLst/>
          </a:prstGeom>
          <a:noFill/>
          <a:ln w="9525">
            <a:noFill/>
            <a:miter lim="800000"/>
            <a:headEnd/>
            <a:tailEnd/>
          </a:ln>
          <a:effectLst/>
        </p:spPr>
        <p:txBody>
          <a:bodyPr>
            <a:spAutoFit/>
          </a:bodyPr>
          <a:lstStyle/>
          <a:p>
            <a:pPr>
              <a:spcBef>
                <a:spcPct val="50000"/>
              </a:spcBef>
            </a:pPr>
            <a:r>
              <a:rPr lang="de-AT"/>
              <a:t>Autos waschen (in einer Autowaschanlage arbeiten)</a:t>
            </a:r>
          </a:p>
        </p:txBody>
      </p:sp>
      <p:pic>
        <p:nvPicPr>
          <p:cNvPr id="18441" name="Picture 9" descr="MCj04247380000[1]"/>
          <p:cNvPicPr>
            <a:picLocks noChangeAspect="1" noChangeArrowheads="1"/>
          </p:cNvPicPr>
          <p:nvPr/>
        </p:nvPicPr>
        <p:blipFill>
          <a:blip r:embed="rId2" cstate="print"/>
          <a:srcRect/>
          <a:stretch>
            <a:fillRect/>
          </a:stretch>
        </p:blipFill>
        <p:spPr bwMode="auto">
          <a:xfrm>
            <a:off x="6804025" y="1557338"/>
            <a:ext cx="1822450" cy="1625600"/>
          </a:xfrm>
          <a:prstGeom prst="rect">
            <a:avLst/>
          </a:prstGeom>
          <a:noFill/>
        </p:spPr>
      </p:pic>
      <p:pic>
        <p:nvPicPr>
          <p:cNvPr id="18442" name="Picture 10" descr="MCj04405690000[1]"/>
          <p:cNvPicPr>
            <a:picLocks noChangeAspect="1" noChangeArrowheads="1"/>
          </p:cNvPicPr>
          <p:nvPr/>
        </p:nvPicPr>
        <p:blipFill>
          <a:blip r:embed="rId3" cstate="print"/>
          <a:srcRect/>
          <a:stretch>
            <a:fillRect/>
          </a:stretch>
        </p:blipFill>
        <p:spPr bwMode="auto">
          <a:xfrm>
            <a:off x="3924300" y="2420938"/>
            <a:ext cx="1244600" cy="1244600"/>
          </a:xfrm>
          <a:prstGeom prst="rect">
            <a:avLst/>
          </a:prstGeom>
          <a:noFill/>
        </p:spPr>
      </p:pic>
      <p:pic>
        <p:nvPicPr>
          <p:cNvPr id="18443" name="Picture 11" descr="MPj04394070000[1]"/>
          <p:cNvPicPr>
            <a:picLocks noChangeAspect="1" noChangeArrowheads="1"/>
          </p:cNvPicPr>
          <p:nvPr/>
        </p:nvPicPr>
        <p:blipFill>
          <a:blip r:embed="rId4" cstate="print"/>
          <a:srcRect/>
          <a:stretch>
            <a:fillRect/>
          </a:stretch>
        </p:blipFill>
        <p:spPr bwMode="auto">
          <a:xfrm>
            <a:off x="6877050" y="3933825"/>
            <a:ext cx="1441450" cy="1655763"/>
          </a:xfrm>
          <a:prstGeom prst="rect">
            <a:avLst/>
          </a:prstGeom>
          <a:noFill/>
        </p:spPr>
      </p:pic>
      <p:pic>
        <p:nvPicPr>
          <p:cNvPr id="18444" name="Picture 12" descr="MCj02807710000[1]"/>
          <p:cNvPicPr>
            <a:picLocks noChangeAspect="1" noChangeArrowheads="1"/>
          </p:cNvPicPr>
          <p:nvPr/>
        </p:nvPicPr>
        <p:blipFill>
          <a:blip r:embed="rId5" cstate="print"/>
          <a:srcRect/>
          <a:stretch>
            <a:fillRect/>
          </a:stretch>
        </p:blipFill>
        <p:spPr bwMode="auto">
          <a:xfrm>
            <a:off x="3203575" y="4724400"/>
            <a:ext cx="1254125" cy="1449388"/>
          </a:xfrm>
          <a:prstGeom prst="rect">
            <a:avLst/>
          </a:prstGeom>
          <a:noFill/>
        </p:spPr>
      </p:pic>
      <p:pic>
        <p:nvPicPr>
          <p:cNvPr id="18445" name="Picture 13" descr="MCj02120970000[1]"/>
          <p:cNvPicPr>
            <a:picLocks noChangeAspect="1" noChangeArrowheads="1"/>
          </p:cNvPicPr>
          <p:nvPr/>
        </p:nvPicPr>
        <p:blipFill>
          <a:blip r:embed="rId6" cstate="print"/>
          <a:srcRect/>
          <a:stretch>
            <a:fillRect/>
          </a:stretch>
        </p:blipFill>
        <p:spPr bwMode="auto">
          <a:xfrm>
            <a:off x="468313" y="3284538"/>
            <a:ext cx="1447800" cy="1824037"/>
          </a:xfrm>
          <a:prstGeom prst="rect">
            <a:avLst/>
          </a:prstGeom>
          <a:noFill/>
        </p:spPr>
      </p:pic>
      <p:sp>
        <p:nvSpPr>
          <p:cNvPr id="18446" name="Text Box 14"/>
          <p:cNvSpPr txBox="1">
            <a:spLocks noChangeArrowheads="1"/>
          </p:cNvSpPr>
          <p:nvPr/>
        </p:nvSpPr>
        <p:spPr bwMode="auto">
          <a:xfrm>
            <a:off x="1835150" y="4149725"/>
            <a:ext cx="2879725" cy="641350"/>
          </a:xfrm>
          <a:prstGeom prst="rect">
            <a:avLst/>
          </a:prstGeom>
          <a:noFill/>
          <a:ln w="9525">
            <a:noFill/>
            <a:miter lim="800000"/>
            <a:headEnd/>
            <a:tailEnd/>
          </a:ln>
          <a:effectLst/>
        </p:spPr>
        <p:txBody>
          <a:bodyPr>
            <a:spAutoFit/>
          </a:bodyPr>
          <a:lstStyle/>
          <a:p>
            <a:pPr>
              <a:spcBef>
                <a:spcPct val="50000"/>
              </a:spcBef>
            </a:pPr>
            <a:r>
              <a:rPr lang="de-LI"/>
              <a:t>In einem Supermarkt (Geschäft) arbeiten</a:t>
            </a:r>
          </a:p>
        </p:txBody>
      </p:sp>
      <p:pic>
        <p:nvPicPr>
          <p:cNvPr id="18447" name="Picture 15" descr="MCj03587550000[1]"/>
          <p:cNvPicPr>
            <a:picLocks noChangeAspect="1" noChangeArrowheads="1"/>
          </p:cNvPicPr>
          <p:nvPr/>
        </p:nvPicPr>
        <p:blipFill>
          <a:blip r:embed="rId7" cstate="print"/>
          <a:srcRect/>
          <a:stretch>
            <a:fillRect/>
          </a:stretch>
        </p:blipFill>
        <p:spPr bwMode="auto">
          <a:xfrm>
            <a:off x="0" y="1125538"/>
            <a:ext cx="1836738" cy="1611312"/>
          </a:xfrm>
          <a:prstGeom prst="rect">
            <a:avLst/>
          </a:prstGeom>
          <a:noFill/>
        </p:spPr>
      </p:pic>
      <p:pic>
        <p:nvPicPr>
          <p:cNvPr id="18448" name="Picture 16" descr="MCj01563750000[1]"/>
          <p:cNvPicPr>
            <a:picLocks noChangeAspect="1" noChangeArrowheads="1"/>
          </p:cNvPicPr>
          <p:nvPr/>
        </p:nvPicPr>
        <p:blipFill>
          <a:blip r:embed="rId8" cstate="print"/>
          <a:srcRect/>
          <a:stretch>
            <a:fillRect/>
          </a:stretch>
        </p:blipFill>
        <p:spPr bwMode="auto">
          <a:xfrm>
            <a:off x="2484438" y="1844675"/>
            <a:ext cx="1360487" cy="1819275"/>
          </a:xfrm>
          <a:prstGeom prst="rect">
            <a:avLst/>
          </a:prstGeom>
          <a:noFill/>
        </p:spPr>
      </p:pic>
      <p:sp>
        <p:nvSpPr>
          <p:cNvPr id="18449" name="Text Box 17"/>
          <p:cNvSpPr txBox="1">
            <a:spLocks noChangeArrowheads="1"/>
          </p:cNvSpPr>
          <p:nvPr/>
        </p:nvSpPr>
        <p:spPr bwMode="auto">
          <a:xfrm>
            <a:off x="0" y="2708275"/>
            <a:ext cx="4105275" cy="641350"/>
          </a:xfrm>
          <a:prstGeom prst="rect">
            <a:avLst/>
          </a:prstGeom>
          <a:noFill/>
          <a:ln w="9525">
            <a:noFill/>
            <a:miter lim="800000"/>
            <a:headEnd/>
            <a:tailEnd/>
          </a:ln>
          <a:effectLst/>
        </p:spPr>
        <p:txBody>
          <a:bodyPr>
            <a:spAutoFit/>
          </a:bodyPr>
          <a:lstStyle/>
          <a:p>
            <a:pPr>
              <a:spcBef>
                <a:spcPct val="50000"/>
              </a:spcBef>
            </a:pPr>
            <a:r>
              <a:rPr lang="de-DE"/>
              <a:t>sich um die Ältere und </a:t>
            </a:r>
            <a:r>
              <a:rPr lang="de-DE">
                <a:solidFill>
                  <a:schemeClr val="bg1"/>
                </a:solidFill>
              </a:rPr>
              <a:t>Behind</a:t>
            </a:r>
            <a:r>
              <a:rPr lang="de-DE"/>
              <a:t>erte kümmern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8449"/>
                                        </p:tgtEl>
                                        <p:attrNameLst>
                                          <p:attrName>style.visibility</p:attrName>
                                        </p:attrNameLst>
                                      </p:cBhvr>
                                      <p:to>
                                        <p:strVal val="visible"/>
                                      </p:to>
                                    </p:set>
                                    <p:anim calcmode="lin" valueType="num">
                                      <p:cBhvr additive="base">
                                        <p:cTn id="7" dur="2000" fill="hold"/>
                                        <p:tgtEl>
                                          <p:spTgt spid="18449"/>
                                        </p:tgtEl>
                                        <p:attrNameLst>
                                          <p:attrName>ppt_x</p:attrName>
                                        </p:attrNameLst>
                                      </p:cBhvr>
                                      <p:tavLst>
                                        <p:tav tm="0">
                                          <p:val>
                                            <p:strVal val="1+#ppt_w/2"/>
                                          </p:val>
                                        </p:tav>
                                        <p:tav tm="100000">
                                          <p:val>
                                            <p:strVal val="#ppt_x"/>
                                          </p:val>
                                        </p:tav>
                                      </p:tavLst>
                                    </p:anim>
                                    <p:anim calcmode="lin" valueType="num">
                                      <p:cBhvr additive="base">
                                        <p:cTn id="8" dur="2000" fill="hold"/>
                                        <p:tgtEl>
                                          <p:spTgt spid="1844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8439"/>
                                        </p:tgtEl>
                                        <p:attrNameLst>
                                          <p:attrName>style.visibility</p:attrName>
                                        </p:attrNameLst>
                                      </p:cBhvr>
                                      <p:to>
                                        <p:strVal val="visible"/>
                                      </p:to>
                                    </p:set>
                                    <p:anim calcmode="lin" valueType="num">
                                      <p:cBhvr additive="base">
                                        <p:cTn id="13" dur="2000" fill="hold"/>
                                        <p:tgtEl>
                                          <p:spTgt spid="18439"/>
                                        </p:tgtEl>
                                        <p:attrNameLst>
                                          <p:attrName>ppt_x</p:attrName>
                                        </p:attrNameLst>
                                      </p:cBhvr>
                                      <p:tavLst>
                                        <p:tav tm="0">
                                          <p:val>
                                            <p:strVal val="1+#ppt_w/2"/>
                                          </p:val>
                                        </p:tav>
                                        <p:tav tm="100000">
                                          <p:val>
                                            <p:strVal val="#ppt_x"/>
                                          </p:val>
                                        </p:tav>
                                      </p:tavLst>
                                    </p:anim>
                                    <p:anim calcmode="lin" valueType="num">
                                      <p:cBhvr additive="base">
                                        <p:cTn id="14" dur="2000" fill="hold"/>
                                        <p:tgtEl>
                                          <p:spTgt spid="1843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8446"/>
                                        </p:tgtEl>
                                        <p:attrNameLst>
                                          <p:attrName>style.visibility</p:attrName>
                                        </p:attrNameLst>
                                      </p:cBhvr>
                                      <p:to>
                                        <p:strVal val="visible"/>
                                      </p:to>
                                    </p:set>
                                    <p:anim calcmode="lin" valueType="num">
                                      <p:cBhvr additive="base">
                                        <p:cTn id="19" dur="2000" fill="hold"/>
                                        <p:tgtEl>
                                          <p:spTgt spid="18446"/>
                                        </p:tgtEl>
                                        <p:attrNameLst>
                                          <p:attrName>ppt_x</p:attrName>
                                        </p:attrNameLst>
                                      </p:cBhvr>
                                      <p:tavLst>
                                        <p:tav tm="0">
                                          <p:val>
                                            <p:strVal val="1+#ppt_w/2"/>
                                          </p:val>
                                        </p:tav>
                                        <p:tav tm="100000">
                                          <p:val>
                                            <p:strVal val="#ppt_x"/>
                                          </p:val>
                                        </p:tav>
                                      </p:tavLst>
                                    </p:anim>
                                    <p:anim calcmode="lin" valueType="num">
                                      <p:cBhvr additive="base">
                                        <p:cTn id="20" dur="2000" fill="hold"/>
                                        <p:tgtEl>
                                          <p:spTgt spid="1844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8440"/>
                                        </p:tgtEl>
                                        <p:attrNameLst>
                                          <p:attrName>style.visibility</p:attrName>
                                        </p:attrNameLst>
                                      </p:cBhvr>
                                      <p:to>
                                        <p:strVal val="visible"/>
                                      </p:to>
                                    </p:set>
                                    <p:anim calcmode="lin" valueType="num">
                                      <p:cBhvr additive="base">
                                        <p:cTn id="25" dur="2000" fill="hold"/>
                                        <p:tgtEl>
                                          <p:spTgt spid="18440"/>
                                        </p:tgtEl>
                                        <p:attrNameLst>
                                          <p:attrName>ppt_x</p:attrName>
                                        </p:attrNameLst>
                                      </p:cBhvr>
                                      <p:tavLst>
                                        <p:tav tm="0">
                                          <p:val>
                                            <p:strVal val="1+#ppt_w/2"/>
                                          </p:val>
                                        </p:tav>
                                        <p:tav tm="100000">
                                          <p:val>
                                            <p:strVal val="#ppt_x"/>
                                          </p:val>
                                        </p:tav>
                                      </p:tavLst>
                                    </p:anim>
                                    <p:anim calcmode="lin" valueType="num">
                                      <p:cBhvr additive="base">
                                        <p:cTn id="26" dur="2000" fill="hold"/>
                                        <p:tgtEl>
                                          <p:spTgt spid="18440"/>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8437"/>
                                        </p:tgtEl>
                                        <p:attrNameLst>
                                          <p:attrName>style.visibility</p:attrName>
                                        </p:attrNameLst>
                                      </p:cBhvr>
                                      <p:to>
                                        <p:strVal val="visible"/>
                                      </p:to>
                                    </p:set>
                                    <p:anim calcmode="lin" valueType="num">
                                      <p:cBhvr additive="base">
                                        <p:cTn id="31" dur="2000" fill="hold"/>
                                        <p:tgtEl>
                                          <p:spTgt spid="18437"/>
                                        </p:tgtEl>
                                        <p:attrNameLst>
                                          <p:attrName>ppt_x</p:attrName>
                                        </p:attrNameLst>
                                      </p:cBhvr>
                                      <p:tavLst>
                                        <p:tav tm="0">
                                          <p:val>
                                            <p:strVal val="1+#ppt_w/2"/>
                                          </p:val>
                                        </p:tav>
                                        <p:tav tm="100000">
                                          <p:val>
                                            <p:strVal val="#ppt_x"/>
                                          </p:val>
                                        </p:tav>
                                      </p:tavLst>
                                    </p:anim>
                                    <p:anim calcmode="lin" valueType="num">
                                      <p:cBhvr additive="base">
                                        <p:cTn id="32" dur="2000" fill="hold"/>
                                        <p:tgtEl>
                                          <p:spTgt spid="1843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8436"/>
                                        </p:tgtEl>
                                        <p:attrNameLst>
                                          <p:attrName>style.visibility</p:attrName>
                                        </p:attrNameLst>
                                      </p:cBhvr>
                                      <p:to>
                                        <p:strVal val="visible"/>
                                      </p:to>
                                    </p:set>
                                    <p:anim calcmode="lin" valueType="num">
                                      <p:cBhvr additive="base">
                                        <p:cTn id="37" dur="2000" fill="hold"/>
                                        <p:tgtEl>
                                          <p:spTgt spid="18436"/>
                                        </p:tgtEl>
                                        <p:attrNameLst>
                                          <p:attrName>ppt_x</p:attrName>
                                        </p:attrNameLst>
                                      </p:cBhvr>
                                      <p:tavLst>
                                        <p:tav tm="0">
                                          <p:val>
                                            <p:strVal val="1+#ppt_w/2"/>
                                          </p:val>
                                        </p:tav>
                                        <p:tav tm="100000">
                                          <p:val>
                                            <p:strVal val="#ppt_x"/>
                                          </p:val>
                                        </p:tav>
                                      </p:tavLst>
                                    </p:anim>
                                    <p:anim calcmode="lin" valueType="num">
                                      <p:cBhvr additive="base">
                                        <p:cTn id="38" dur="2000" fill="hold"/>
                                        <p:tgtEl>
                                          <p:spTgt spid="18436"/>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18438"/>
                                        </p:tgtEl>
                                        <p:attrNameLst>
                                          <p:attrName>style.visibility</p:attrName>
                                        </p:attrNameLst>
                                      </p:cBhvr>
                                      <p:to>
                                        <p:strVal val="visible"/>
                                      </p:to>
                                    </p:set>
                                    <p:anim calcmode="lin" valueType="num">
                                      <p:cBhvr additive="base">
                                        <p:cTn id="43" dur="2000" fill="hold"/>
                                        <p:tgtEl>
                                          <p:spTgt spid="18438"/>
                                        </p:tgtEl>
                                        <p:attrNameLst>
                                          <p:attrName>ppt_x</p:attrName>
                                        </p:attrNameLst>
                                      </p:cBhvr>
                                      <p:tavLst>
                                        <p:tav tm="0">
                                          <p:val>
                                            <p:strVal val="1+#ppt_w/2"/>
                                          </p:val>
                                        </p:tav>
                                        <p:tav tm="100000">
                                          <p:val>
                                            <p:strVal val="#ppt_x"/>
                                          </p:val>
                                        </p:tav>
                                      </p:tavLst>
                                    </p:anim>
                                    <p:anim calcmode="lin" valueType="num">
                                      <p:cBhvr additive="base">
                                        <p:cTn id="44" dur="2000" fill="hold"/>
                                        <p:tgtEl>
                                          <p:spTgt spid="184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38" grpId="0"/>
      <p:bldP spid="18439" grpId="0"/>
      <p:bldP spid="18440" grpId="0"/>
      <p:bldP spid="18446" grpId="0"/>
      <p:bldP spid="184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pl-PL"/>
              <a:t>Die Jobarten, Teil II</a:t>
            </a:r>
          </a:p>
        </p:txBody>
      </p:sp>
      <p:sp>
        <p:nvSpPr>
          <p:cNvPr id="19460" name="Text Box 4"/>
          <p:cNvSpPr txBox="1">
            <a:spLocks noChangeArrowheads="1"/>
          </p:cNvSpPr>
          <p:nvPr/>
        </p:nvSpPr>
        <p:spPr bwMode="auto">
          <a:xfrm>
            <a:off x="684213" y="1773238"/>
            <a:ext cx="7704137" cy="519112"/>
          </a:xfrm>
          <a:prstGeom prst="rect">
            <a:avLst/>
          </a:prstGeom>
          <a:noFill/>
          <a:ln w="9525">
            <a:noFill/>
            <a:miter lim="800000"/>
            <a:headEnd/>
            <a:tailEnd/>
          </a:ln>
          <a:effectLst/>
        </p:spPr>
        <p:txBody>
          <a:bodyPr>
            <a:spAutoFit/>
          </a:bodyPr>
          <a:lstStyle/>
          <a:p>
            <a:pPr algn="ctr">
              <a:spcBef>
                <a:spcPct val="50000"/>
              </a:spcBef>
            </a:pPr>
            <a:r>
              <a:rPr lang="pl-PL" sz="2800">
                <a:solidFill>
                  <a:srgbClr val="00CC00"/>
                </a:solidFill>
              </a:rPr>
              <a:t>HAUS- und GARTENARBEITEN</a:t>
            </a:r>
          </a:p>
        </p:txBody>
      </p:sp>
      <p:pic>
        <p:nvPicPr>
          <p:cNvPr id="19463" name="Picture 7" descr="MCj04134460000[1]"/>
          <p:cNvPicPr>
            <a:picLocks noChangeAspect="1" noChangeArrowheads="1"/>
          </p:cNvPicPr>
          <p:nvPr/>
        </p:nvPicPr>
        <p:blipFill>
          <a:blip r:embed="rId2" cstate="print"/>
          <a:srcRect/>
          <a:stretch>
            <a:fillRect/>
          </a:stretch>
        </p:blipFill>
        <p:spPr bwMode="auto">
          <a:xfrm>
            <a:off x="323850" y="1989138"/>
            <a:ext cx="1657350" cy="1366837"/>
          </a:xfrm>
          <a:prstGeom prst="rect">
            <a:avLst/>
          </a:prstGeom>
          <a:noFill/>
        </p:spPr>
      </p:pic>
      <p:pic>
        <p:nvPicPr>
          <p:cNvPr id="19464" name="Picture 8" descr="MCj04381690000[1]"/>
          <p:cNvPicPr>
            <a:picLocks noChangeAspect="1" noChangeArrowheads="1"/>
          </p:cNvPicPr>
          <p:nvPr/>
        </p:nvPicPr>
        <p:blipFill>
          <a:blip r:embed="rId3" cstate="print"/>
          <a:srcRect/>
          <a:stretch>
            <a:fillRect/>
          </a:stretch>
        </p:blipFill>
        <p:spPr bwMode="auto">
          <a:xfrm>
            <a:off x="250825" y="3141663"/>
            <a:ext cx="1304925" cy="1439862"/>
          </a:xfrm>
          <a:prstGeom prst="rect">
            <a:avLst/>
          </a:prstGeom>
          <a:noFill/>
        </p:spPr>
      </p:pic>
      <p:pic>
        <p:nvPicPr>
          <p:cNvPr id="19465" name="Picture 9" descr="MCj04344550000[1]"/>
          <p:cNvPicPr>
            <a:picLocks noChangeAspect="1" noChangeArrowheads="1"/>
          </p:cNvPicPr>
          <p:nvPr/>
        </p:nvPicPr>
        <p:blipFill>
          <a:blip r:embed="rId4" cstate="print"/>
          <a:srcRect/>
          <a:stretch>
            <a:fillRect/>
          </a:stretch>
        </p:blipFill>
        <p:spPr bwMode="auto">
          <a:xfrm>
            <a:off x="3563938" y="2205038"/>
            <a:ext cx="1439862" cy="1122362"/>
          </a:xfrm>
          <a:prstGeom prst="rect">
            <a:avLst/>
          </a:prstGeom>
          <a:noFill/>
        </p:spPr>
      </p:pic>
      <p:pic>
        <p:nvPicPr>
          <p:cNvPr id="19467" name="Picture 11" descr="MCj02807680000[1]"/>
          <p:cNvPicPr>
            <a:picLocks noChangeAspect="1" noChangeArrowheads="1"/>
          </p:cNvPicPr>
          <p:nvPr/>
        </p:nvPicPr>
        <p:blipFill>
          <a:blip r:embed="rId5" cstate="print"/>
          <a:srcRect/>
          <a:stretch>
            <a:fillRect/>
          </a:stretch>
        </p:blipFill>
        <p:spPr bwMode="auto">
          <a:xfrm>
            <a:off x="3635375" y="3429000"/>
            <a:ext cx="1463675" cy="1468438"/>
          </a:xfrm>
          <a:prstGeom prst="rect">
            <a:avLst/>
          </a:prstGeom>
          <a:noFill/>
        </p:spPr>
      </p:pic>
      <p:pic>
        <p:nvPicPr>
          <p:cNvPr id="19468" name="Picture 12" descr="MCj04359830000[1]"/>
          <p:cNvPicPr>
            <a:picLocks noChangeAspect="1" noChangeArrowheads="1"/>
          </p:cNvPicPr>
          <p:nvPr/>
        </p:nvPicPr>
        <p:blipFill>
          <a:blip r:embed="rId6" cstate="print"/>
          <a:srcRect/>
          <a:stretch>
            <a:fillRect/>
          </a:stretch>
        </p:blipFill>
        <p:spPr bwMode="auto">
          <a:xfrm>
            <a:off x="250825" y="4724400"/>
            <a:ext cx="1147763" cy="1368425"/>
          </a:xfrm>
          <a:prstGeom prst="rect">
            <a:avLst/>
          </a:prstGeom>
          <a:noFill/>
        </p:spPr>
      </p:pic>
      <p:pic>
        <p:nvPicPr>
          <p:cNvPr id="19470" name="Picture 14" descr="MCj03434010000[1]"/>
          <p:cNvPicPr>
            <a:picLocks noChangeAspect="1" noChangeArrowheads="1"/>
          </p:cNvPicPr>
          <p:nvPr/>
        </p:nvPicPr>
        <p:blipFill>
          <a:blip r:embed="rId7" cstate="print"/>
          <a:srcRect/>
          <a:stretch>
            <a:fillRect/>
          </a:stretch>
        </p:blipFill>
        <p:spPr bwMode="auto">
          <a:xfrm>
            <a:off x="3708400" y="4868863"/>
            <a:ext cx="1223963" cy="1206500"/>
          </a:xfrm>
          <a:prstGeom prst="rect">
            <a:avLst/>
          </a:prstGeom>
          <a:noFill/>
        </p:spPr>
      </p:pic>
      <p:pic>
        <p:nvPicPr>
          <p:cNvPr id="19471" name="Picture 15" descr="MCj04361330000[1]"/>
          <p:cNvPicPr>
            <a:picLocks noChangeAspect="1" noChangeArrowheads="1"/>
          </p:cNvPicPr>
          <p:nvPr/>
        </p:nvPicPr>
        <p:blipFill>
          <a:blip r:embed="rId8" cstate="print"/>
          <a:srcRect/>
          <a:stretch>
            <a:fillRect/>
          </a:stretch>
        </p:blipFill>
        <p:spPr bwMode="auto">
          <a:xfrm>
            <a:off x="6516688" y="2349500"/>
            <a:ext cx="1863725" cy="1460500"/>
          </a:xfrm>
          <a:prstGeom prst="rect">
            <a:avLst/>
          </a:prstGeom>
          <a:noFill/>
        </p:spPr>
      </p:pic>
      <p:sp>
        <p:nvSpPr>
          <p:cNvPr id="19472" name="Text Box 16"/>
          <p:cNvSpPr txBox="1">
            <a:spLocks noChangeArrowheads="1"/>
          </p:cNvSpPr>
          <p:nvPr/>
        </p:nvSpPr>
        <p:spPr bwMode="auto">
          <a:xfrm>
            <a:off x="1763713" y="2420938"/>
            <a:ext cx="2087562" cy="366712"/>
          </a:xfrm>
          <a:prstGeom prst="rect">
            <a:avLst/>
          </a:prstGeom>
          <a:noFill/>
          <a:ln w="9525">
            <a:noFill/>
            <a:miter lim="800000"/>
            <a:headEnd/>
            <a:tailEnd/>
          </a:ln>
          <a:effectLst/>
        </p:spPr>
        <p:txBody>
          <a:bodyPr>
            <a:spAutoFit/>
          </a:bodyPr>
          <a:lstStyle/>
          <a:p>
            <a:pPr>
              <a:spcBef>
                <a:spcPct val="50000"/>
              </a:spcBef>
            </a:pPr>
            <a:r>
              <a:rPr lang="de-AT"/>
              <a:t>Blumen gießen</a:t>
            </a:r>
          </a:p>
        </p:txBody>
      </p:sp>
      <p:sp>
        <p:nvSpPr>
          <p:cNvPr id="19473" name="Text Box 17"/>
          <p:cNvSpPr txBox="1">
            <a:spLocks noChangeArrowheads="1"/>
          </p:cNvSpPr>
          <p:nvPr/>
        </p:nvSpPr>
        <p:spPr bwMode="auto">
          <a:xfrm>
            <a:off x="1547813" y="3716338"/>
            <a:ext cx="2087562" cy="366712"/>
          </a:xfrm>
          <a:prstGeom prst="rect">
            <a:avLst/>
          </a:prstGeom>
          <a:noFill/>
          <a:ln w="9525">
            <a:noFill/>
            <a:miter lim="800000"/>
            <a:headEnd/>
            <a:tailEnd/>
          </a:ln>
          <a:effectLst/>
        </p:spPr>
        <p:txBody>
          <a:bodyPr>
            <a:spAutoFit/>
          </a:bodyPr>
          <a:lstStyle/>
          <a:p>
            <a:pPr>
              <a:spcBef>
                <a:spcPct val="50000"/>
              </a:spcBef>
            </a:pPr>
            <a:r>
              <a:rPr lang="de-AT"/>
              <a:t>Tiere versorgen</a:t>
            </a:r>
          </a:p>
        </p:txBody>
      </p:sp>
      <p:sp>
        <p:nvSpPr>
          <p:cNvPr id="19474" name="Text Box 18"/>
          <p:cNvSpPr txBox="1">
            <a:spLocks noChangeArrowheads="1"/>
          </p:cNvSpPr>
          <p:nvPr/>
        </p:nvSpPr>
        <p:spPr bwMode="auto">
          <a:xfrm>
            <a:off x="1476375" y="5229225"/>
            <a:ext cx="2087563" cy="366713"/>
          </a:xfrm>
          <a:prstGeom prst="rect">
            <a:avLst/>
          </a:prstGeom>
          <a:noFill/>
          <a:ln w="9525">
            <a:noFill/>
            <a:miter lim="800000"/>
            <a:headEnd/>
            <a:tailEnd/>
          </a:ln>
          <a:effectLst/>
        </p:spPr>
        <p:txBody>
          <a:bodyPr>
            <a:spAutoFit/>
          </a:bodyPr>
          <a:lstStyle/>
          <a:p>
            <a:pPr>
              <a:spcBef>
                <a:spcPct val="50000"/>
              </a:spcBef>
            </a:pPr>
            <a:r>
              <a:rPr lang="de-AT"/>
              <a:t>Staubsaugen</a:t>
            </a:r>
            <a:r>
              <a:rPr lang="pl-PL"/>
              <a:t> </a:t>
            </a:r>
            <a:endParaRPr lang="de-AT"/>
          </a:p>
        </p:txBody>
      </p:sp>
      <p:sp>
        <p:nvSpPr>
          <p:cNvPr id="19476" name="Text Box 20"/>
          <p:cNvSpPr txBox="1">
            <a:spLocks noChangeArrowheads="1"/>
          </p:cNvSpPr>
          <p:nvPr/>
        </p:nvSpPr>
        <p:spPr bwMode="auto">
          <a:xfrm>
            <a:off x="4859338" y="5373688"/>
            <a:ext cx="2087562" cy="366712"/>
          </a:xfrm>
          <a:prstGeom prst="rect">
            <a:avLst/>
          </a:prstGeom>
          <a:noFill/>
          <a:ln w="9525">
            <a:noFill/>
            <a:miter lim="800000"/>
            <a:headEnd/>
            <a:tailEnd/>
          </a:ln>
          <a:effectLst/>
        </p:spPr>
        <p:txBody>
          <a:bodyPr>
            <a:spAutoFit/>
          </a:bodyPr>
          <a:lstStyle/>
          <a:p>
            <a:pPr>
              <a:spcBef>
                <a:spcPct val="50000"/>
              </a:spcBef>
            </a:pPr>
            <a:r>
              <a:rPr lang="de-AT"/>
              <a:t>Boden putzen</a:t>
            </a:r>
          </a:p>
        </p:txBody>
      </p:sp>
      <p:sp>
        <p:nvSpPr>
          <p:cNvPr id="19477" name="Text Box 21"/>
          <p:cNvSpPr txBox="1">
            <a:spLocks noChangeArrowheads="1"/>
          </p:cNvSpPr>
          <p:nvPr/>
        </p:nvSpPr>
        <p:spPr bwMode="auto">
          <a:xfrm>
            <a:off x="4932363" y="4005263"/>
            <a:ext cx="2087562" cy="366712"/>
          </a:xfrm>
          <a:prstGeom prst="rect">
            <a:avLst/>
          </a:prstGeom>
          <a:noFill/>
          <a:ln w="9525">
            <a:noFill/>
            <a:miter lim="800000"/>
            <a:headEnd/>
            <a:tailEnd/>
          </a:ln>
          <a:effectLst/>
        </p:spPr>
        <p:txBody>
          <a:bodyPr>
            <a:spAutoFit/>
          </a:bodyPr>
          <a:lstStyle/>
          <a:p>
            <a:pPr>
              <a:spcBef>
                <a:spcPct val="50000"/>
              </a:spcBef>
            </a:pPr>
            <a:r>
              <a:rPr lang="de-AT"/>
              <a:t>Rasen mähen</a:t>
            </a:r>
          </a:p>
        </p:txBody>
      </p:sp>
      <p:sp>
        <p:nvSpPr>
          <p:cNvPr id="19478" name="Text Box 22"/>
          <p:cNvSpPr txBox="1">
            <a:spLocks noChangeArrowheads="1"/>
          </p:cNvSpPr>
          <p:nvPr/>
        </p:nvSpPr>
        <p:spPr bwMode="auto">
          <a:xfrm>
            <a:off x="4643438" y="2565400"/>
            <a:ext cx="2087562" cy="366713"/>
          </a:xfrm>
          <a:prstGeom prst="rect">
            <a:avLst/>
          </a:prstGeom>
          <a:noFill/>
          <a:ln w="9525">
            <a:noFill/>
            <a:miter lim="800000"/>
            <a:headEnd/>
            <a:tailEnd/>
          </a:ln>
          <a:effectLst/>
        </p:spPr>
        <p:txBody>
          <a:bodyPr>
            <a:spAutoFit/>
          </a:bodyPr>
          <a:lstStyle/>
          <a:p>
            <a:pPr>
              <a:spcBef>
                <a:spcPct val="50000"/>
              </a:spcBef>
            </a:pPr>
            <a:r>
              <a:rPr lang="de-AT"/>
              <a:t>Teller spülen </a:t>
            </a:r>
          </a:p>
        </p:txBody>
      </p:sp>
      <p:sp>
        <p:nvSpPr>
          <p:cNvPr id="19479" name="Text Box 23"/>
          <p:cNvSpPr txBox="1">
            <a:spLocks noChangeArrowheads="1"/>
          </p:cNvSpPr>
          <p:nvPr/>
        </p:nvSpPr>
        <p:spPr bwMode="auto">
          <a:xfrm>
            <a:off x="6588125" y="3933825"/>
            <a:ext cx="2087563" cy="366713"/>
          </a:xfrm>
          <a:prstGeom prst="rect">
            <a:avLst/>
          </a:prstGeom>
          <a:noFill/>
          <a:ln w="9525">
            <a:noFill/>
            <a:miter lim="800000"/>
            <a:headEnd/>
            <a:tailEnd/>
          </a:ln>
          <a:effectLst/>
        </p:spPr>
        <p:txBody>
          <a:bodyPr>
            <a:spAutoFit/>
          </a:bodyPr>
          <a:lstStyle/>
          <a:p>
            <a:pPr>
              <a:spcBef>
                <a:spcPct val="50000"/>
              </a:spcBef>
            </a:pPr>
            <a:r>
              <a:rPr lang="pl-PL"/>
              <a:t>Fenster</a:t>
            </a:r>
            <a:r>
              <a:rPr lang="de-AT"/>
              <a:t> putzen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72"/>
                                        </p:tgtEl>
                                        <p:attrNameLst>
                                          <p:attrName>style.visibility</p:attrName>
                                        </p:attrNameLst>
                                      </p:cBhvr>
                                      <p:to>
                                        <p:strVal val="visible"/>
                                      </p:to>
                                    </p:set>
                                    <p:anim calcmode="lin" valueType="num">
                                      <p:cBhvr additive="base">
                                        <p:cTn id="7" dur="500" fill="hold"/>
                                        <p:tgtEl>
                                          <p:spTgt spid="19472"/>
                                        </p:tgtEl>
                                        <p:attrNameLst>
                                          <p:attrName>ppt_x</p:attrName>
                                        </p:attrNameLst>
                                      </p:cBhvr>
                                      <p:tavLst>
                                        <p:tav tm="0">
                                          <p:val>
                                            <p:strVal val="#ppt_x"/>
                                          </p:val>
                                        </p:tav>
                                        <p:tav tm="100000">
                                          <p:val>
                                            <p:strVal val="#ppt_x"/>
                                          </p:val>
                                        </p:tav>
                                      </p:tavLst>
                                    </p:anim>
                                    <p:anim calcmode="lin" valueType="num">
                                      <p:cBhvr additive="base">
                                        <p:cTn id="8" dur="500" fill="hold"/>
                                        <p:tgtEl>
                                          <p:spTgt spid="194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473"/>
                                        </p:tgtEl>
                                        <p:attrNameLst>
                                          <p:attrName>style.visibility</p:attrName>
                                        </p:attrNameLst>
                                      </p:cBhvr>
                                      <p:to>
                                        <p:strVal val="visible"/>
                                      </p:to>
                                    </p:set>
                                    <p:anim calcmode="lin" valueType="num">
                                      <p:cBhvr additive="base">
                                        <p:cTn id="13" dur="2000" fill="hold"/>
                                        <p:tgtEl>
                                          <p:spTgt spid="19473"/>
                                        </p:tgtEl>
                                        <p:attrNameLst>
                                          <p:attrName>ppt_x</p:attrName>
                                        </p:attrNameLst>
                                      </p:cBhvr>
                                      <p:tavLst>
                                        <p:tav tm="0">
                                          <p:val>
                                            <p:strVal val="#ppt_x"/>
                                          </p:val>
                                        </p:tav>
                                        <p:tav tm="100000">
                                          <p:val>
                                            <p:strVal val="#ppt_x"/>
                                          </p:val>
                                        </p:tav>
                                      </p:tavLst>
                                    </p:anim>
                                    <p:anim calcmode="lin" valueType="num">
                                      <p:cBhvr additive="base">
                                        <p:cTn id="14" dur="2000" fill="hold"/>
                                        <p:tgtEl>
                                          <p:spTgt spid="1947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474"/>
                                        </p:tgtEl>
                                        <p:attrNameLst>
                                          <p:attrName>style.visibility</p:attrName>
                                        </p:attrNameLst>
                                      </p:cBhvr>
                                      <p:to>
                                        <p:strVal val="visible"/>
                                      </p:to>
                                    </p:set>
                                    <p:anim calcmode="lin" valueType="num">
                                      <p:cBhvr additive="base">
                                        <p:cTn id="19" dur="2000" fill="hold"/>
                                        <p:tgtEl>
                                          <p:spTgt spid="19474"/>
                                        </p:tgtEl>
                                        <p:attrNameLst>
                                          <p:attrName>ppt_x</p:attrName>
                                        </p:attrNameLst>
                                      </p:cBhvr>
                                      <p:tavLst>
                                        <p:tav tm="0">
                                          <p:val>
                                            <p:strVal val="#ppt_x"/>
                                          </p:val>
                                        </p:tav>
                                        <p:tav tm="100000">
                                          <p:val>
                                            <p:strVal val="#ppt_x"/>
                                          </p:val>
                                        </p:tav>
                                      </p:tavLst>
                                    </p:anim>
                                    <p:anim calcmode="lin" valueType="num">
                                      <p:cBhvr additive="base">
                                        <p:cTn id="20" dur="2000" fill="hold"/>
                                        <p:tgtEl>
                                          <p:spTgt spid="1947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9478"/>
                                        </p:tgtEl>
                                        <p:attrNameLst>
                                          <p:attrName>style.visibility</p:attrName>
                                        </p:attrNameLst>
                                      </p:cBhvr>
                                      <p:to>
                                        <p:strVal val="visible"/>
                                      </p:to>
                                    </p:set>
                                    <p:anim calcmode="lin" valueType="num">
                                      <p:cBhvr additive="base">
                                        <p:cTn id="25" dur="2000" fill="hold"/>
                                        <p:tgtEl>
                                          <p:spTgt spid="19478"/>
                                        </p:tgtEl>
                                        <p:attrNameLst>
                                          <p:attrName>ppt_x</p:attrName>
                                        </p:attrNameLst>
                                      </p:cBhvr>
                                      <p:tavLst>
                                        <p:tav tm="0">
                                          <p:val>
                                            <p:strVal val="#ppt_x"/>
                                          </p:val>
                                        </p:tav>
                                        <p:tav tm="100000">
                                          <p:val>
                                            <p:strVal val="#ppt_x"/>
                                          </p:val>
                                        </p:tav>
                                      </p:tavLst>
                                    </p:anim>
                                    <p:anim calcmode="lin" valueType="num">
                                      <p:cBhvr additive="base">
                                        <p:cTn id="26" dur="2000" fill="hold"/>
                                        <p:tgtEl>
                                          <p:spTgt spid="1947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9477"/>
                                        </p:tgtEl>
                                        <p:attrNameLst>
                                          <p:attrName>style.visibility</p:attrName>
                                        </p:attrNameLst>
                                      </p:cBhvr>
                                      <p:to>
                                        <p:strVal val="visible"/>
                                      </p:to>
                                    </p:set>
                                    <p:anim calcmode="lin" valueType="num">
                                      <p:cBhvr additive="base">
                                        <p:cTn id="31" dur="2000" fill="hold"/>
                                        <p:tgtEl>
                                          <p:spTgt spid="19477"/>
                                        </p:tgtEl>
                                        <p:attrNameLst>
                                          <p:attrName>ppt_x</p:attrName>
                                        </p:attrNameLst>
                                      </p:cBhvr>
                                      <p:tavLst>
                                        <p:tav tm="0">
                                          <p:val>
                                            <p:strVal val="#ppt_x"/>
                                          </p:val>
                                        </p:tav>
                                        <p:tav tm="100000">
                                          <p:val>
                                            <p:strVal val="#ppt_x"/>
                                          </p:val>
                                        </p:tav>
                                      </p:tavLst>
                                    </p:anim>
                                    <p:anim calcmode="lin" valueType="num">
                                      <p:cBhvr additive="base">
                                        <p:cTn id="32" dur="2000" fill="hold"/>
                                        <p:tgtEl>
                                          <p:spTgt spid="19477"/>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9479"/>
                                        </p:tgtEl>
                                        <p:attrNameLst>
                                          <p:attrName>style.visibility</p:attrName>
                                        </p:attrNameLst>
                                      </p:cBhvr>
                                      <p:to>
                                        <p:strVal val="visible"/>
                                      </p:to>
                                    </p:set>
                                    <p:anim calcmode="lin" valueType="num">
                                      <p:cBhvr additive="base">
                                        <p:cTn id="37" dur="2000" fill="hold"/>
                                        <p:tgtEl>
                                          <p:spTgt spid="19479"/>
                                        </p:tgtEl>
                                        <p:attrNameLst>
                                          <p:attrName>ppt_x</p:attrName>
                                        </p:attrNameLst>
                                      </p:cBhvr>
                                      <p:tavLst>
                                        <p:tav tm="0">
                                          <p:val>
                                            <p:strVal val="#ppt_x"/>
                                          </p:val>
                                        </p:tav>
                                        <p:tav tm="100000">
                                          <p:val>
                                            <p:strVal val="#ppt_x"/>
                                          </p:val>
                                        </p:tav>
                                      </p:tavLst>
                                    </p:anim>
                                    <p:anim calcmode="lin" valueType="num">
                                      <p:cBhvr additive="base">
                                        <p:cTn id="38" dur="2000" fill="hold"/>
                                        <p:tgtEl>
                                          <p:spTgt spid="19479"/>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9476"/>
                                        </p:tgtEl>
                                        <p:attrNameLst>
                                          <p:attrName>style.visibility</p:attrName>
                                        </p:attrNameLst>
                                      </p:cBhvr>
                                      <p:to>
                                        <p:strVal val="visible"/>
                                      </p:to>
                                    </p:set>
                                    <p:anim calcmode="lin" valueType="num">
                                      <p:cBhvr additive="base">
                                        <p:cTn id="43" dur="2000" fill="hold"/>
                                        <p:tgtEl>
                                          <p:spTgt spid="19476"/>
                                        </p:tgtEl>
                                        <p:attrNameLst>
                                          <p:attrName>ppt_x</p:attrName>
                                        </p:attrNameLst>
                                      </p:cBhvr>
                                      <p:tavLst>
                                        <p:tav tm="0">
                                          <p:val>
                                            <p:strVal val="#ppt_x"/>
                                          </p:val>
                                        </p:tav>
                                        <p:tav tm="100000">
                                          <p:val>
                                            <p:strVal val="#ppt_x"/>
                                          </p:val>
                                        </p:tav>
                                      </p:tavLst>
                                    </p:anim>
                                    <p:anim calcmode="lin" valueType="num">
                                      <p:cBhvr additive="base">
                                        <p:cTn id="44" dur="2000" fill="hold"/>
                                        <p:tgtEl>
                                          <p:spTgt spid="194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2" grpId="0"/>
      <p:bldP spid="19473" grpId="0"/>
      <p:bldP spid="19474" grpId="0"/>
      <p:bldP spid="19476" grpId="0"/>
      <p:bldP spid="19477" grpId="0"/>
      <p:bldP spid="19478" grpId="0"/>
      <p:bldP spid="1947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pl-PL"/>
              <a:t>Kann jeder jobben ?</a:t>
            </a:r>
          </a:p>
        </p:txBody>
      </p:sp>
      <p:sp>
        <p:nvSpPr>
          <p:cNvPr id="20484" name="Text Box 4"/>
          <p:cNvSpPr txBox="1">
            <a:spLocks noChangeArrowheads="1"/>
          </p:cNvSpPr>
          <p:nvPr/>
        </p:nvSpPr>
        <p:spPr bwMode="auto">
          <a:xfrm>
            <a:off x="468313" y="1844675"/>
            <a:ext cx="8135937" cy="4078288"/>
          </a:xfrm>
          <a:prstGeom prst="rect">
            <a:avLst/>
          </a:prstGeom>
          <a:noFill/>
          <a:ln w="9525">
            <a:noFill/>
            <a:miter lim="800000"/>
            <a:headEnd/>
            <a:tailEnd/>
          </a:ln>
          <a:effectLst/>
        </p:spPr>
        <p:txBody>
          <a:bodyPr>
            <a:spAutoFit/>
          </a:bodyPr>
          <a:lstStyle/>
          <a:p>
            <a:pPr>
              <a:spcBef>
                <a:spcPct val="50000"/>
              </a:spcBef>
            </a:pPr>
            <a:r>
              <a:rPr lang="de-LI"/>
              <a:t>Nein! Ein junger Arbeitnehmer muss mindestens 13 Jahre alt sein. Wenn du junger bist, kannst du nur zu Hause helfen. Ab dem 13. Lebensjahr kann man jobben, aber nur unter den folgenden Bedingungen: </a:t>
            </a:r>
          </a:p>
          <a:p>
            <a:pPr>
              <a:spcBef>
                <a:spcPct val="50000"/>
              </a:spcBef>
              <a:buFontTx/>
              <a:buChar char="•"/>
            </a:pPr>
            <a:r>
              <a:rPr lang="de-LI"/>
              <a:t> Deine Eltern müssen sich zustimmen. </a:t>
            </a:r>
          </a:p>
          <a:p>
            <a:pPr>
              <a:spcBef>
                <a:spcPct val="50000"/>
              </a:spcBef>
              <a:buFontTx/>
              <a:buChar char="•"/>
            </a:pPr>
            <a:r>
              <a:rPr lang="de-LI"/>
              <a:t> Die Arbeit darf weder deine Gesundheit noch deine schulischen Leistungen gefährden. </a:t>
            </a:r>
          </a:p>
          <a:p>
            <a:pPr>
              <a:spcBef>
                <a:spcPct val="50000"/>
              </a:spcBef>
              <a:buFontTx/>
              <a:buChar char="•"/>
            </a:pPr>
            <a:r>
              <a:rPr lang="de-LI"/>
              <a:t> Du kannst nur 2 Stunden pro Tag arbeiten, und nie vor der Schule, während der Schulzeit sondern nach 18 Uhr. </a:t>
            </a:r>
          </a:p>
          <a:p>
            <a:pPr>
              <a:spcBef>
                <a:spcPct val="50000"/>
              </a:spcBef>
              <a:buFontTx/>
              <a:buChar char="•"/>
            </a:pPr>
            <a:r>
              <a:rPr lang="de-LI"/>
              <a:t> Du darfst gar kein unbeaufsichtigten Zugang zu Alkohol oder Tabak ermöglicht haben. </a:t>
            </a:r>
          </a:p>
          <a:p>
            <a:pPr>
              <a:spcBef>
                <a:spcPct val="50000"/>
              </a:spcBef>
              <a:buFontTx/>
              <a:buChar char="•"/>
            </a:pPr>
            <a:endParaRPr lang="de-LI"/>
          </a:p>
        </p:txBody>
      </p:sp>
      <p:pic>
        <p:nvPicPr>
          <p:cNvPr id="20485" name="Picture 5" descr="MCj03984090000[1]"/>
          <p:cNvPicPr>
            <a:picLocks noChangeAspect="1" noChangeArrowheads="1"/>
          </p:cNvPicPr>
          <p:nvPr/>
        </p:nvPicPr>
        <p:blipFill>
          <a:blip r:embed="rId2" cstate="print"/>
          <a:srcRect/>
          <a:stretch>
            <a:fillRect/>
          </a:stretch>
        </p:blipFill>
        <p:spPr bwMode="auto">
          <a:xfrm>
            <a:off x="7764463" y="3644900"/>
            <a:ext cx="1379537" cy="19716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pl-PL"/>
              <a:t>Das ist schon die Ende !</a:t>
            </a:r>
          </a:p>
        </p:txBody>
      </p:sp>
      <p:sp>
        <p:nvSpPr>
          <p:cNvPr id="22531" name="Rectangle 3"/>
          <p:cNvSpPr>
            <a:spLocks noGrp="1" noChangeArrowheads="1"/>
          </p:cNvSpPr>
          <p:nvPr>
            <p:ph type="body" idx="1"/>
          </p:nvPr>
        </p:nvSpPr>
        <p:spPr/>
        <p:txBody>
          <a:bodyPr/>
          <a:lstStyle/>
          <a:p>
            <a:pPr algn="ctr">
              <a:buFont typeface="Wingdings" pitchFamily="2" charset="2"/>
              <a:buNone/>
            </a:pPr>
            <a:r>
              <a:rPr lang="pl-PL" sz="4000"/>
              <a:t> VIELEN DANK!</a:t>
            </a:r>
          </a:p>
        </p:txBody>
      </p:sp>
      <p:pic>
        <p:nvPicPr>
          <p:cNvPr id="22532" name="Picture 4" descr="MCj04344770000[1]"/>
          <p:cNvPicPr>
            <a:picLocks noChangeAspect="1" noChangeArrowheads="1"/>
          </p:cNvPicPr>
          <p:nvPr/>
        </p:nvPicPr>
        <p:blipFill>
          <a:blip r:embed="rId2" cstate="print"/>
          <a:srcRect/>
          <a:stretch>
            <a:fillRect/>
          </a:stretch>
        </p:blipFill>
        <p:spPr bwMode="auto">
          <a:xfrm>
            <a:off x="2987675" y="2781300"/>
            <a:ext cx="4005263" cy="32575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139</TotalTime>
  <Words>413</Words>
  <Application>Microsoft Office PowerPoint</Application>
  <PresentationFormat>Pokaz na ekranie (4:3)</PresentationFormat>
  <Paragraphs>89</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Arial</vt:lpstr>
      <vt:lpstr>Verdana</vt:lpstr>
      <vt:lpstr>Times New Roman</vt:lpstr>
      <vt:lpstr>Wingdings</vt:lpstr>
      <vt:lpstr>Profil</vt:lpstr>
      <vt:lpstr>Taschengeld bei den deutschen Jugendlichen </vt:lpstr>
      <vt:lpstr>Mama! Ich hab kein Geld mehr!</vt:lpstr>
      <vt:lpstr>Warum ist Taschengeld wichtig?</vt:lpstr>
      <vt:lpstr>Was kann man für mehr Taschengeld machen ?</vt:lpstr>
      <vt:lpstr>Die Jobarten </vt:lpstr>
      <vt:lpstr>Die Jobarten, Teil II</vt:lpstr>
      <vt:lpstr>Kann jeder jobben ?</vt:lpstr>
      <vt:lpstr>Das ist schon die Ende !</vt:lpstr>
    </vt:vector>
  </TitlesOfParts>
  <Company>KCR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Taschengeld bei den deutschen Jugendlichen</dc:title>
  <dc:creator>rrnier</dc:creator>
  <cp:lastModifiedBy>user</cp:lastModifiedBy>
  <cp:revision>3</cp:revision>
  <dcterms:created xsi:type="dcterms:W3CDTF">2009-11-16T23:49:09Z</dcterms:created>
  <dcterms:modified xsi:type="dcterms:W3CDTF">2010-02-04T08:24:51Z</dcterms:modified>
</cp:coreProperties>
</file>