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4" r:id="rId9"/>
    <p:sldId id="263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54" autoAdjust="0"/>
  </p:normalViewPr>
  <p:slideViewPr>
    <p:cSldViewPr>
      <p:cViewPr varScale="1">
        <p:scale>
          <a:sx n="64" d="100"/>
          <a:sy n="64" d="100"/>
        </p:scale>
        <p:origin x="-4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3DBE-86B8-4F7A-9011-B1726B168FBF}" type="datetimeFigureOut">
              <a:rPr lang="pl-PL" smtClean="0"/>
              <a:pPr/>
              <a:t>2010-11-16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CB4B-0CE4-4D60-9552-69558857478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Prostokąt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3DBE-86B8-4F7A-9011-B1726B168FBF}" type="datetimeFigureOut">
              <a:rPr lang="pl-PL" smtClean="0"/>
              <a:pPr/>
              <a:t>2010-11-16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CB4B-0CE4-4D60-9552-69558857478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3DBE-86B8-4F7A-9011-B1726B168FBF}" type="datetimeFigureOut">
              <a:rPr lang="pl-PL" smtClean="0"/>
              <a:pPr/>
              <a:t>2010-11-16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CB4B-0CE4-4D60-9552-69558857478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3DBE-86B8-4F7A-9011-B1726B168FBF}" type="datetimeFigureOut">
              <a:rPr lang="pl-PL" smtClean="0"/>
              <a:pPr/>
              <a:t>2010-11-16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CB4B-0CE4-4D60-9552-69558857478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3DBE-86B8-4F7A-9011-B1726B168FBF}" type="datetimeFigureOut">
              <a:rPr lang="pl-PL" smtClean="0"/>
              <a:pPr/>
              <a:t>2010-11-16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CB4B-0CE4-4D60-9552-69558857478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3DBE-86B8-4F7A-9011-B1726B168FBF}" type="datetimeFigureOut">
              <a:rPr lang="pl-PL" smtClean="0"/>
              <a:pPr/>
              <a:t>2010-11-16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CB4B-0CE4-4D60-9552-69558857478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3DBE-86B8-4F7A-9011-B1726B168FBF}" type="datetimeFigureOut">
              <a:rPr lang="pl-PL" smtClean="0"/>
              <a:pPr/>
              <a:t>2010-11-16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CB4B-0CE4-4D60-9552-69558857478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3DBE-86B8-4F7A-9011-B1726B168FBF}" type="datetimeFigureOut">
              <a:rPr lang="pl-PL" smtClean="0"/>
              <a:pPr/>
              <a:t>2010-11-16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CB4B-0CE4-4D60-9552-69558857478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3DBE-86B8-4F7A-9011-B1726B168FBF}" type="datetimeFigureOut">
              <a:rPr lang="pl-PL" smtClean="0"/>
              <a:pPr/>
              <a:t>2010-11-16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CB4B-0CE4-4D60-9552-69558857478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43DBE-86B8-4F7A-9011-B1726B168FBF}" type="datetimeFigureOut">
              <a:rPr lang="pl-PL" smtClean="0"/>
              <a:pPr/>
              <a:t>2010-11-16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CB4B-0CE4-4D60-9552-69558857478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Prostokąt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8543DBE-86B8-4F7A-9011-B1726B168FBF}" type="datetimeFigureOut">
              <a:rPr lang="pl-PL" smtClean="0"/>
              <a:pPr/>
              <a:t>2010-11-16</a:t>
            </a:fld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DB3CB4B-0CE4-4D60-9552-69558857478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8543DBE-86B8-4F7A-9011-B1726B168FBF}" type="datetimeFigureOut">
              <a:rPr lang="pl-PL" smtClean="0"/>
              <a:pPr/>
              <a:t>2010-11-16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DB3CB4B-0CE4-4D60-9552-69558857478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l.wikipedia.org/wiki/Software" TargetMode="External"/><Relationship Id="rId2" Type="http://schemas.openxmlformats.org/officeDocument/2006/relationships/hyperlink" Target="http://pl.wikipedia.org/wiki/Sprz%C4%99t_komputerowy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2000">
              <a:schemeClr val="bg2">
                <a:tint val="48000"/>
                <a:satMod val="300000"/>
              </a:schemeClr>
            </a:gs>
            <a:gs pos="20000">
              <a:schemeClr val="bg2">
                <a:tint val="49000"/>
                <a:satMod val="300000"/>
              </a:schemeClr>
            </a:gs>
            <a:gs pos="100000">
              <a:schemeClr val="bg2">
                <a:shade val="30000"/>
              </a:schemeClr>
            </a:gs>
          </a:gsLst>
          <a:path path="circle">
            <a:fillToRect l="10000" t="-25000" r="10000" b="125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8077200" cy="1673352"/>
          </a:xfrm>
        </p:spPr>
        <p:txBody>
          <a:bodyPr>
            <a:noAutofit/>
          </a:bodyPr>
          <a:lstStyle/>
          <a:p>
            <a:pPr algn="ctr"/>
            <a:r>
              <a:rPr lang="pl-PL" sz="115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Hardware</a:t>
            </a:r>
            <a:endParaRPr lang="pl-PL" sz="11500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5720" y="3500438"/>
            <a:ext cx="8077200" cy="1537958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Autorzy:</a:t>
            </a:r>
            <a:b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Roksana </a:t>
            </a: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Chorążewicz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Violetta Drozdowska</a:t>
            </a:r>
            <a:endParaRPr lang="pl-PL" dirty="0">
              <a:solidFill>
                <a:schemeClr val="accent6">
                  <a:lumMod val="50000"/>
                </a:schemeClr>
              </a:solidFill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42852"/>
            <a:ext cx="8786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Hardware </a:t>
            </a:r>
            <a:r>
              <a:rPr lang="de-DE" sz="4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sind</a:t>
            </a:r>
            <a:r>
              <a:rPr lang="pl-PL" sz="4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de-DE" sz="4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zum</a:t>
            </a:r>
            <a:r>
              <a:rPr lang="pl-PL" sz="4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de-DE" sz="4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Beispiel</a:t>
            </a:r>
            <a:r>
              <a:rPr lang="pl-PL" sz="4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:</a:t>
            </a:r>
            <a:endParaRPr lang="de-DE" sz="44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3316" name="Picture 4" descr="http://fc.kelownachristian.ca/~d.lewis/it_web/hardw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85926"/>
            <a:ext cx="5857916" cy="4301435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143108" y="2428868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Der Computer</a:t>
            </a:r>
            <a:endParaRPr lang="pl-PL" sz="1200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857620" y="2357430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Der Laptop</a:t>
            </a:r>
            <a:endParaRPr lang="pl-PL" sz="1200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714876" y="2571744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Der Monitor</a:t>
            </a:r>
            <a:endParaRPr lang="pl-PL" sz="1200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215074" y="2500306"/>
            <a:ext cx="85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Der Modem</a:t>
            </a:r>
            <a:endParaRPr lang="pl-PL" sz="1200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571604" y="3571876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Der Skaner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3143240" y="3571876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Der Drucker</a:t>
            </a:r>
            <a:endParaRPr lang="pl-PL" sz="1200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643438" y="3571876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err="1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Die</a:t>
            </a:r>
            <a:r>
              <a:rPr lang="pl-PL" sz="12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sz="1200" b="1" dirty="0" err="1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Tastatür</a:t>
            </a:r>
            <a:endParaRPr lang="pl-PL" sz="1200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215074" y="3500438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err="1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Die</a:t>
            </a:r>
            <a:r>
              <a:rPr lang="pl-PL" sz="12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sz="1200" b="1" dirty="0" err="1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Maus</a:t>
            </a:r>
            <a:endParaRPr lang="pl-PL" sz="1200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1571604" y="4572008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err="1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Das</a:t>
            </a:r>
            <a:r>
              <a:rPr lang="pl-PL" sz="12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Handy</a:t>
            </a:r>
            <a:endParaRPr lang="pl-PL" sz="1200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071802" y="4572008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err="1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iPod</a:t>
            </a:r>
            <a:endParaRPr lang="pl-PL" sz="1400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714876" y="4714884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Der </a:t>
            </a:r>
            <a:r>
              <a:rPr lang="pl-PL" sz="1200" b="1" dirty="0" err="1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Lautsprecher</a:t>
            </a:r>
            <a:endParaRPr lang="pl-PL" sz="1200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215074" y="4643446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err="1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Die</a:t>
            </a:r>
            <a:r>
              <a:rPr lang="pl-PL" sz="12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Kamera</a:t>
            </a:r>
            <a:endParaRPr lang="pl-PL" sz="1200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1714480" y="5786454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Der Kamera</a:t>
            </a:r>
            <a:endParaRPr lang="pl-PL" sz="1200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3000364" y="5715016"/>
            <a:ext cx="1357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Der </a:t>
            </a:r>
            <a:r>
              <a:rPr lang="pl-PL" sz="1200" b="1" dirty="0" err="1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Prozessor</a:t>
            </a:r>
            <a:r>
              <a:rPr lang="pl-PL" sz="12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pl-PL" sz="1200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4357686" y="5786454"/>
            <a:ext cx="1428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 err="1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Die</a:t>
            </a:r>
            <a:r>
              <a:rPr lang="pl-PL" sz="12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sz="1200" b="1" dirty="0" err="1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Speicherkarte</a:t>
            </a:r>
            <a:endParaRPr lang="pl-PL" sz="1200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2844" y="214290"/>
            <a:ext cx="8786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Was</a:t>
            </a:r>
            <a:r>
              <a:rPr lang="pl-PL" sz="4400" b="1" dirty="0" smtClean="0">
                <a:latin typeface="Arial Black" pitchFamily="34" charset="0"/>
              </a:rPr>
              <a:t> </a:t>
            </a:r>
            <a:r>
              <a:rPr lang="pl-PL" sz="4400" b="1" dirty="0" err="1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ist</a:t>
            </a:r>
            <a:r>
              <a:rPr lang="pl-PL" sz="44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Hardware?</a:t>
            </a:r>
            <a:endParaRPr lang="pl-PL" sz="44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85720" y="1500174"/>
            <a:ext cx="857256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 algn="ctr"/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Hardware są to urządzenia  które możemy podłączyć do komputera, np.: komputer, monitor, głośniki, klawiatura.</a:t>
            </a:r>
          </a:p>
          <a:p>
            <a:pPr algn="ctr"/>
            <a:endParaRPr lang="pl-PL" sz="3200" b="1" dirty="0" smtClean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2"/>
              </a:rPr>
              <a:t>Hardware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jest przeciwnością 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Software</a:t>
            </a:r>
            <a:r>
              <a:rPr lang="pl-PL" sz="3200" b="1" dirty="0" smtClean="0">
                <a:solidFill>
                  <a:schemeClr val="accent6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pl-PL" sz="3200" b="1" dirty="0">
              <a:solidFill>
                <a:schemeClr val="accent6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85720" y="285728"/>
            <a:ext cx="7715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Übung</a:t>
            </a:r>
            <a:r>
              <a:rPr lang="pl-PL" sz="4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1:</a:t>
            </a:r>
          </a:p>
          <a:p>
            <a:pPr algn="ctr"/>
            <a:r>
              <a:rPr lang="pl-PL" sz="4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pl-PL" sz="4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beschreibe</a:t>
            </a:r>
            <a:r>
              <a:rPr lang="pl-PL" sz="4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pl-PL" sz="4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die</a:t>
            </a:r>
            <a:r>
              <a:rPr lang="pl-PL" sz="4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Fotos </a:t>
            </a:r>
            <a:endParaRPr lang="pl-PL" sz="44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4" descr="http://fc.kelownachristian.ca/~d.lewis/it_web/hardware.jpg"/>
          <p:cNvPicPr>
            <a:picLocks noChangeAspect="1" noChangeArrowheads="1"/>
          </p:cNvPicPr>
          <p:nvPr/>
        </p:nvPicPr>
        <p:blipFill>
          <a:blip r:embed="rId2" cstate="print"/>
          <a:srcRect r="75610" b="75088"/>
          <a:stretch>
            <a:fillRect/>
          </a:stretch>
        </p:blipFill>
        <p:spPr bwMode="auto">
          <a:xfrm>
            <a:off x="714348" y="2285992"/>
            <a:ext cx="1428760" cy="10715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 descr="http://fc.kelownachristian.ca/~d.lewis/it_web/hardware.jpg"/>
          <p:cNvPicPr>
            <a:picLocks noChangeAspect="1" noChangeArrowheads="1"/>
          </p:cNvPicPr>
          <p:nvPr/>
        </p:nvPicPr>
        <p:blipFill>
          <a:blip r:embed="rId2" cstate="print"/>
          <a:srcRect l="53659" t="24912" r="21951" b="50176"/>
          <a:stretch>
            <a:fillRect/>
          </a:stretch>
        </p:blipFill>
        <p:spPr bwMode="auto">
          <a:xfrm>
            <a:off x="2786050" y="2285992"/>
            <a:ext cx="1428760" cy="10715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4" descr="http://fc.kelownachristian.ca/~d.lewis/it_web/hardware.jpg"/>
          <p:cNvPicPr>
            <a:picLocks noChangeAspect="1" noChangeArrowheads="1"/>
          </p:cNvPicPr>
          <p:nvPr/>
        </p:nvPicPr>
        <p:blipFill>
          <a:blip r:embed="rId2" cstate="print"/>
          <a:srcRect l="25610" r="50000" b="75088"/>
          <a:stretch>
            <a:fillRect/>
          </a:stretch>
        </p:blipFill>
        <p:spPr bwMode="auto">
          <a:xfrm>
            <a:off x="4786314" y="2285992"/>
            <a:ext cx="1428760" cy="10715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4" descr="http://fc.kelownachristian.ca/~d.lewis/it_web/hardware.jpg"/>
          <p:cNvPicPr>
            <a:picLocks noChangeAspect="1" noChangeArrowheads="1"/>
          </p:cNvPicPr>
          <p:nvPr/>
        </p:nvPicPr>
        <p:blipFill>
          <a:blip r:embed="rId2" cstate="print"/>
          <a:srcRect l="51219" t="1661" r="23171" b="73427"/>
          <a:stretch>
            <a:fillRect/>
          </a:stretch>
        </p:blipFill>
        <p:spPr bwMode="auto">
          <a:xfrm>
            <a:off x="6858016" y="2285992"/>
            <a:ext cx="1500198" cy="10715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4" descr="http://fc.kelownachristian.ca/~d.lewis/it_web/hardware.jpg"/>
          <p:cNvPicPr>
            <a:picLocks noChangeAspect="1" noChangeArrowheads="1"/>
          </p:cNvPicPr>
          <p:nvPr/>
        </p:nvPicPr>
        <p:blipFill>
          <a:blip r:embed="rId2" cstate="print"/>
          <a:srcRect l="76830" t="46502" b="25264"/>
          <a:stretch>
            <a:fillRect/>
          </a:stretch>
        </p:blipFill>
        <p:spPr bwMode="auto">
          <a:xfrm>
            <a:off x="785786" y="4214818"/>
            <a:ext cx="1357322" cy="12144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4" descr="http://fc.kelownachristian.ca/~d.lewis/it_web/hardware.jpg"/>
          <p:cNvPicPr>
            <a:picLocks noChangeAspect="1" noChangeArrowheads="1"/>
          </p:cNvPicPr>
          <p:nvPr/>
        </p:nvPicPr>
        <p:blipFill>
          <a:blip r:embed="rId2" cstate="print"/>
          <a:srcRect l="76829" b="73427"/>
          <a:stretch>
            <a:fillRect/>
          </a:stretch>
        </p:blipFill>
        <p:spPr bwMode="auto">
          <a:xfrm>
            <a:off x="2786050" y="4214818"/>
            <a:ext cx="1428760" cy="12144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4" descr="http://fc.kelownachristian.ca/~d.lewis/it_web/hardware.jpg"/>
          <p:cNvPicPr>
            <a:picLocks noChangeAspect="1" noChangeArrowheads="1"/>
          </p:cNvPicPr>
          <p:nvPr/>
        </p:nvPicPr>
        <p:blipFill>
          <a:blip r:embed="rId2" cstate="print"/>
          <a:srcRect l="52439" t="46502" r="23171" b="25264"/>
          <a:stretch>
            <a:fillRect/>
          </a:stretch>
        </p:blipFill>
        <p:spPr bwMode="auto">
          <a:xfrm>
            <a:off x="4786314" y="4214818"/>
            <a:ext cx="1428760" cy="12144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4" descr="http://fc.kelownachristian.ca/~d.lewis/it_web/hardware.jpg"/>
          <p:cNvPicPr>
            <a:picLocks noChangeAspect="1" noChangeArrowheads="1"/>
          </p:cNvPicPr>
          <p:nvPr/>
        </p:nvPicPr>
        <p:blipFill>
          <a:blip r:embed="rId2" cstate="print"/>
          <a:srcRect l="1" t="71414" r="74390" b="-1309"/>
          <a:stretch>
            <a:fillRect/>
          </a:stretch>
        </p:blipFill>
        <p:spPr bwMode="auto">
          <a:xfrm>
            <a:off x="6929454" y="4214818"/>
            <a:ext cx="1500198" cy="12858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pole tekstowe 13"/>
          <p:cNvSpPr txBox="1"/>
          <p:nvPr/>
        </p:nvSpPr>
        <p:spPr>
          <a:xfrm>
            <a:off x="714348" y="371475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………………</a:t>
            </a:r>
            <a:endParaRPr lang="pl-P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2786050" y="371475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………………</a:t>
            </a:r>
            <a:endParaRPr lang="pl-P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6858016" y="371475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………………</a:t>
            </a:r>
            <a:endParaRPr lang="pl-P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4786314" y="3714752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………………</a:t>
            </a:r>
            <a:endParaRPr lang="pl-P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2786050" y="578645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………………</a:t>
            </a:r>
            <a:endParaRPr lang="pl-P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785786" y="578645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………………</a:t>
            </a:r>
            <a:endParaRPr lang="pl-P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4786314" y="578645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………………</a:t>
            </a:r>
            <a:endParaRPr lang="pl-P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6929454" y="578645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………………</a:t>
            </a:r>
            <a:endParaRPr lang="pl-PL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214290"/>
            <a:ext cx="86439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Übung</a:t>
            </a:r>
            <a:r>
              <a:rPr lang="pl-PL" sz="4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2:</a:t>
            </a:r>
          </a:p>
          <a:p>
            <a:pPr algn="ctr"/>
            <a:r>
              <a:rPr lang="pl-PL" sz="44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Bilderrätsel</a:t>
            </a:r>
            <a:endParaRPr lang="pl-PL" sz="44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5364" name="Picture 4" descr="http://bi.gazeta.pl/im/2/4547/z4547752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0"/>
            <a:ext cx="1546170" cy="1214446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1571604" y="2786058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pl-PL" sz="2800" b="1" dirty="0" err="1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</a:t>
            </a:r>
            <a:endParaRPr lang="pl-PL" sz="2800" b="1" dirty="0">
              <a:solidFill>
                <a:schemeClr val="accent6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428860" y="2500306"/>
            <a:ext cx="2643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 ta +</a:t>
            </a:r>
            <a:endParaRPr lang="pl-PL" sz="6600" b="1" dirty="0">
              <a:solidFill>
                <a:schemeClr val="accent6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5366" name="Picture 6" descr="http://www.tomex-gerda.com.pl/grafika/drzwi_wew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214554"/>
            <a:ext cx="1905013" cy="1428760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6786578" y="2714620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pl-PL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358082" y="2928934"/>
            <a:ext cx="1785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</a:rPr>
              <a:t>……………</a:t>
            </a:r>
            <a:endParaRPr lang="pl-PL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368" name="AutoShape 8" descr="http://poczta.onet.pl/zalacznik.html?a=v&amp;k=0&amp;f=0&amp;ui=331275435&amp;s=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370" name="AutoShape 10" descr="http://poczta.onet.pl/zalacznik.html?a=v&amp;k=0&amp;f=0&amp;ui=331275435&amp;s=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372" name="AutoShape 12" descr="http://poczta.onet.pl/zalacznik.html?a=v&amp;k=0&amp;f=0&amp;ui=331275435&amp;s=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" name="Obraz 16" descr="halas2 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286256"/>
            <a:ext cx="1381126" cy="1381126"/>
          </a:xfrm>
          <a:prstGeom prst="rect">
            <a:avLst/>
          </a:prstGeom>
        </p:spPr>
      </p:pic>
      <p:pic>
        <p:nvPicPr>
          <p:cNvPr id="15374" name="Picture 14" descr="http://kursy-jezykowe.nextshop.pl/upload/publisher/zlote_mysli/public/Okladki%20audio/nie_boje_sie_mowic.jpg"/>
          <p:cNvPicPr>
            <a:picLocks noChangeAspect="1" noChangeArrowheads="1"/>
          </p:cNvPicPr>
          <p:nvPr/>
        </p:nvPicPr>
        <p:blipFill>
          <a:blip r:embed="rId5" cstate="print"/>
          <a:srcRect l="26886" t="21669" r="27659" b="56578"/>
          <a:stretch>
            <a:fillRect/>
          </a:stretch>
        </p:blipFill>
        <p:spPr bwMode="auto">
          <a:xfrm>
            <a:off x="2571736" y="4286256"/>
            <a:ext cx="2357454" cy="1428760"/>
          </a:xfrm>
          <a:prstGeom prst="rect">
            <a:avLst/>
          </a:prstGeom>
          <a:noFill/>
        </p:spPr>
      </p:pic>
      <p:sp>
        <p:nvSpPr>
          <p:cNvPr id="19" name="pole tekstowe 18"/>
          <p:cNvSpPr txBox="1"/>
          <p:nvPr/>
        </p:nvSpPr>
        <p:spPr>
          <a:xfrm>
            <a:off x="1785918" y="4429132"/>
            <a:ext cx="1000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chemeClr val="accent6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</a:t>
            </a:r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5072066" y="471488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</a:rPr>
              <a:t>n = </a:t>
            </a:r>
            <a:r>
              <a:rPr lang="pl-PL" sz="2800" b="1" dirty="0" err="1" smtClean="0">
                <a:solidFill>
                  <a:schemeClr val="accent6">
                    <a:lumMod val="75000"/>
                  </a:schemeClr>
                </a:solidFill>
              </a:rPr>
              <a:t>r</a:t>
            </a:r>
            <a:endParaRPr lang="pl-PL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6072198" y="4572008"/>
            <a:ext cx="571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endParaRPr lang="pl-PL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6715140" y="4786322"/>
            <a:ext cx="1785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</a:rPr>
              <a:t>……………</a:t>
            </a:r>
            <a:endParaRPr lang="pl-PL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3"/>
      <p:bldP spid="12" grpId="1"/>
      <p:bldP spid="13" grpId="0"/>
      <p:bldP spid="19" grpId="0"/>
      <p:bldP spid="21" grpId="0"/>
      <p:bldP spid="22" grpId="0"/>
      <p:bldP spid="22" grpId="1"/>
      <p:bldP spid="23" grpId="0"/>
      <p:bldP spid="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57224" y="428604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chemeClr val="accent6"/>
                </a:solidFill>
                <a:latin typeface="Arial Black" pitchFamily="34" charset="0"/>
              </a:rPr>
              <a:t>Erg</a:t>
            </a:r>
            <a:r>
              <a:rPr lang="de-DE" sz="3600" dirty="0" smtClean="0">
                <a:solidFill>
                  <a:schemeClr val="accent6"/>
                </a:solidFill>
                <a:latin typeface="Arial Black" pitchFamily="34" charset="0"/>
              </a:rPr>
              <a:t>ä</a:t>
            </a:r>
            <a:r>
              <a:rPr lang="pl-PL" sz="3600" dirty="0" err="1" smtClean="0">
                <a:solidFill>
                  <a:schemeClr val="accent6"/>
                </a:solidFill>
                <a:latin typeface="Arial Black" pitchFamily="34" charset="0"/>
              </a:rPr>
              <a:t>nze</a:t>
            </a:r>
            <a:r>
              <a:rPr lang="pl-PL" sz="3600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r>
              <a:rPr lang="de-DE" sz="3600" dirty="0" smtClean="0">
                <a:solidFill>
                  <a:schemeClr val="accent6"/>
                </a:solidFill>
                <a:latin typeface="Arial Black" pitchFamily="34" charset="0"/>
              </a:rPr>
              <a:t>die</a:t>
            </a:r>
            <a:r>
              <a:rPr lang="pl-PL" sz="3600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r>
              <a:rPr lang="de-DE" sz="3600" dirty="0" smtClean="0">
                <a:solidFill>
                  <a:schemeClr val="accent6"/>
                </a:solidFill>
                <a:latin typeface="Arial Black" pitchFamily="34" charset="0"/>
              </a:rPr>
              <a:t>Sätze</a:t>
            </a:r>
            <a:r>
              <a:rPr lang="pl-PL" sz="3600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:</a:t>
            </a:r>
            <a:endParaRPr lang="de-DE" sz="2400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57158" y="2500306"/>
            <a:ext cx="857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1. 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Den ….. kann 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man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zum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Computer 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anschließen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.</a:t>
            </a:r>
            <a:endParaRPr lang="pl-PL" sz="2400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71472" y="1071546"/>
            <a:ext cx="8176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DER DRUCKER       DER LAPTOP      </a:t>
            </a:r>
            <a:endParaRPr lang="pl-PL" sz="2400" dirty="0" smtClean="0">
              <a:solidFill>
                <a:schemeClr val="accent6"/>
              </a:solidFill>
              <a:latin typeface="Arial Black" pitchFamily="34" charset="0"/>
            </a:endParaRPr>
          </a:p>
          <a:p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  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DIE 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TASTATUR       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DAS HANDY  </a:t>
            </a:r>
            <a:endParaRPr lang="pl-PL" sz="2400" dirty="0" smtClean="0">
              <a:solidFill>
                <a:schemeClr val="accent6"/>
              </a:solidFill>
              <a:latin typeface="Arial Black" pitchFamily="34" charset="0"/>
            </a:endParaRPr>
          </a:p>
          <a:p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DER LAUTSPRECHER    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DER COMPUTER       </a:t>
            </a:r>
            <a:endParaRPr lang="pl-PL" sz="2400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28596" y="3143248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2. Der ……….. 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ist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sehr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praktisch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.</a:t>
            </a:r>
            <a:endParaRPr lang="pl-PL" sz="2400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28596" y="3714752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3. 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Die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……….  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besteht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aus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Tasten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. </a:t>
            </a:r>
            <a:endParaRPr lang="pl-PL" sz="2400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28596" y="4357694"/>
            <a:ext cx="6000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4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. Mit 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………. 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kann 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man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anrufen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.</a:t>
            </a:r>
            <a:endParaRPr lang="pl-PL" sz="2400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00034" y="4929198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5. Der ……………..  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i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st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oft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sehr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laut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. </a:t>
            </a:r>
            <a:endParaRPr lang="pl-PL" sz="2400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214282" y="5572140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 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6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. Der 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…… 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besteht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aus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Software 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und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Hardware. </a:t>
            </a:r>
            <a:endParaRPr lang="pl-PL" sz="2400" dirty="0">
              <a:solidFill>
                <a:schemeClr val="accent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1428736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err="1" smtClean="0">
                <a:solidFill>
                  <a:schemeClr val="accent6">
                    <a:lumMod val="75000"/>
                  </a:schemeClr>
                </a:solidFill>
              </a:rPr>
              <a:t>Die</a:t>
            </a:r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3200" b="1" dirty="0" err="1" smtClean="0">
                <a:solidFill>
                  <a:schemeClr val="accent6">
                    <a:lumMod val="75000"/>
                  </a:schemeClr>
                </a:solidFill>
              </a:rPr>
              <a:t>Sache</a:t>
            </a:r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3200" b="1" dirty="0" err="1" smtClean="0">
                <a:solidFill>
                  <a:schemeClr val="accent6">
                    <a:lumMod val="75000"/>
                  </a:schemeClr>
                </a:solidFill>
              </a:rPr>
              <a:t>ist</a:t>
            </a:r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3200" b="1" dirty="0" err="1" smtClean="0">
                <a:solidFill>
                  <a:schemeClr val="accent6">
                    <a:lumMod val="75000"/>
                  </a:schemeClr>
                </a:solidFill>
              </a:rPr>
              <a:t>am</a:t>
            </a:r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3200" b="1" dirty="0" err="1" smtClean="0">
                <a:solidFill>
                  <a:schemeClr val="accent6">
                    <a:lumMod val="75000"/>
                  </a:schemeClr>
                </a:solidFill>
              </a:rPr>
              <a:t>wichtigsten</a:t>
            </a:r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</a:rPr>
              <a:t>.   </a:t>
            </a:r>
          </a:p>
          <a:p>
            <a:pPr algn="ctr"/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</a:rPr>
              <a:t>der   </a:t>
            </a:r>
            <a:r>
              <a:rPr lang="pl-PL" sz="3200" b="1" dirty="0" err="1" smtClean="0">
                <a:solidFill>
                  <a:schemeClr val="accent6">
                    <a:lumMod val="75000"/>
                  </a:schemeClr>
                </a:solidFill>
              </a:rPr>
              <a:t>C....t….er</a:t>
            </a:r>
            <a:endParaRPr lang="pl-PL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428860" y="500042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</a:rPr>
              <a:t>RATE </a:t>
            </a:r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</a:rPr>
              <a:t>MAL!!!</a:t>
            </a:r>
            <a:endParaRPr lang="pl-PL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28596" y="2786058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err="1" smtClean="0">
                <a:solidFill>
                  <a:schemeClr val="accent6">
                    <a:lumMod val="75000"/>
                  </a:schemeClr>
                </a:solidFill>
              </a:rPr>
              <a:t>Die</a:t>
            </a:r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3200" b="1" dirty="0" err="1" smtClean="0">
                <a:solidFill>
                  <a:schemeClr val="accent6">
                    <a:lumMod val="75000"/>
                  </a:schemeClr>
                </a:solidFill>
              </a:rPr>
              <a:t>Sache</a:t>
            </a:r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3200" b="1" dirty="0" err="1" smtClean="0">
                <a:solidFill>
                  <a:schemeClr val="accent6">
                    <a:lumMod val="75000"/>
                  </a:schemeClr>
                </a:solidFill>
              </a:rPr>
              <a:t>zeigt</a:t>
            </a:r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3200" b="1" dirty="0" err="1" smtClean="0">
                <a:solidFill>
                  <a:schemeClr val="accent6">
                    <a:lumMod val="75000"/>
                  </a:schemeClr>
                </a:solidFill>
              </a:rPr>
              <a:t>etwas</a:t>
            </a:r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</a:rPr>
              <a:t> an</a:t>
            </a:r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</a:rPr>
              <a:t>.                       </a:t>
            </a:r>
          </a:p>
          <a:p>
            <a:pPr algn="ctr"/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</a:rPr>
              <a:t>der   </a:t>
            </a:r>
            <a:r>
              <a:rPr lang="pl-PL" sz="3200" b="1" dirty="0" err="1" smtClean="0">
                <a:solidFill>
                  <a:schemeClr val="accent6">
                    <a:lumMod val="75000"/>
                  </a:schemeClr>
                </a:solidFill>
              </a:rPr>
              <a:t>M...i</a:t>
            </a:r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</a:rPr>
              <a:t>..tor</a:t>
            </a:r>
            <a:endParaRPr lang="pl-PL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85720" y="4143380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</a:rPr>
              <a:t>Wir  </a:t>
            </a:r>
            <a:r>
              <a:rPr lang="pl-PL" sz="3200" b="1" dirty="0" err="1" smtClean="0">
                <a:solidFill>
                  <a:schemeClr val="accent6">
                    <a:lumMod val="75000"/>
                  </a:schemeClr>
                </a:solidFill>
              </a:rPr>
              <a:t>benutzen</a:t>
            </a:r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</a:rPr>
              <a:t> sie </a:t>
            </a:r>
            <a:r>
              <a:rPr lang="pl-PL" sz="3200" b="1" dirty="0" err="1" smtClean="0">
                <a:solidFill>
                  <a:schemeClr val="accent6">
                    <a:lumMod val="75000"/>
                  </a:schemeClr>
                </a:solidFill>
              </a:rPr>
              <a:t>zum</a:t>
            </a:r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3200" b="1" dirty="0" err="1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pl-PL" sz="3200" b="1" dirty="0" err="1" smtClean="0">
                <a:solidFill>
                  <a:schemeClr val="accent6">
                    <a:lumMod val="75000"/>
                  </a:schemeClr>
                </a:solidFill>
              </a:rPr>
              <a:t>chreiben</a:t>
            </a:r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pl-PL" sz="3200" b="1" dirty="0" err="1" smtClean="0">
                <a:solidFill>
                  <a:schemeClr val="accent6">
                    <a:lumMod val="75000"/>
                  </a:schemeClr>
                </a:solidFill>
              </a:rPr>
              <a:t>Die</a:t>
            </a:r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pl-PL" sz="3200" b="1" dirty="0" err="1" smtClean="0">
                <a:solidFill>
                  <a:schemeClr val="accent6">
                    <a:lumMod val="75000"/>
                  </a:schemeClr>
                </a:solidFill>
              </a:rPr>
              <a:t>T……</a:t>
            </a:r>
            <a:r>
              <a:rPr lang="pl-PL" sz="3200" b="1" dirty="0" err="1" smtClean="0">
                <a:solidFill>
                  <a:schemeClr val="accent6">
                    <a:lumMod val="75000"/>
                  </a:schemeClr>
                </a:solidFill>
              </a:rPr>
              <a:t>t…u</a:t>
            </a:r>
            <a:r>
              <a:rPr lang="pl-PL" sz="3200" b="1" dirty="0" smtClean="0">
                <a:solidFill>
                  <a:schemeClr val="accent6">
                    <a:lumMod val="75000"/>
                  </a:schemeClr>
                </a:solidFill>
              </a:rPr>
              <a:t>..  </a:t>
            </a:r>
            <a:endParaRPr lang="pl-PL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85720" y="5643578"/>
            <a:ext cx="8643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err="1" smtClean="0">
                <a:solidFill>
                  <a:schemeClr val="accent6">
                    <a:lumMod val="75000"/>
                  </a:schemeClr>
                </a:solidFill>
              </a:rPr>
              <a:t>Auf</a:t>
            </a:r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</a:rPr>
              <a:t>der  D..</a:t>
            </a:r>
            <a:r>
              <a:rPr lang="pl-PL" sz="2800" b="1" dirty="0" err="1" smtClean="0">
                <a:solidFill>
                  <a:schemeClr val="accent6">
                    <a:lumMod val="75000"/>
                  </a:schemeClr>
                </a:solidFill>
              </a:rPr>
              <a:t>k….e</a:t>
            </a:r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</a:rPr>
              <a:t> kann </a:t>
            </a:r>
            <a:r>
              <a:rPr lang="pl-PL" sz="2800" b="1" dirty="0" err="1" smtClean="0">
                <a:solidFill>
                  <a:schemeClr val="accent6">
                    <a:lumMod val="75000"/>
                  </a:schemeClr>
                </a:solidFill>
              </a:rPr>
              <a:t>man</a:t>
            </a:r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2800" b="1" dirty="0" err="1" smtClean="0">
                <a:solidFill>
                  <a:schemeClr val="accent6">
                    <a:lumMod val="75000"/>
                  </a:schemeClr>
                </a:solidFill>
              </a:rPr>
              <a:t>etwas</a:t>
            </a:r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2800" b="1" dirty="0" err="1" smtClean="0">
                <a:solidFill>
                  <a:schemeClr val="accent6">
                    <a:lumMod val="75000"/>
                  </a:schemeClr>
                </a:solidFill>
              </a:rPr>
              <a:t>speichern</a:t>
            </a:r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l-PL" sz="2800" b="1" dirty="0" err="1" smtClean="0">
                <a:solidFill>
                  <a:schemeClr val="accent6">
                    <a:lumMod val="75000"/>
                  </a:schemeClr>
                </a:solidFill>
              </a:rPr>
              <a:t>die</a:t>
            </a:r>
            <a:r>
              <a:rPr lang="pl-PL" sz="2800" b="1" dirty="0" smtClean="0">
                <a:solidFill>
                  <a:schemeClr val="accent6">
                    <a:lumMod val="75000"/>
                  </a:schemeClr>
                </a:solidFill>
              </a:rPr>
              <a:t> D..</a:t>
            </a:r>
            <a:r>
              <a:rPr lang="pl-PL" sz="2800" b="1" dirty="0" err="1" smtClean="0">
                <a:solidFill>
                  <a:schemeClr val="accent6">
                    <a:lumMod val="75000"/>
                  </a:schemeClr>
                </a:solidFill>
              </a:rPr>
              <a:t>k….e</a:t>
            </a:r>
            <a:endParaRPr lang="pl-PL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14414" y="142852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Wörterbuch</a:t>
            </a:r>
            <a:r>
              <a:rPr lang="pl-PL" sz="5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pl-PL" sz="36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endParaRPr lang="pl-PL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28596" y="857233"/>
            <a:ext cx="800105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der Laptop – 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laptop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               </a:t>
            </a:r>
          </a:p>
          <a:p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der Computer - komputer</a:t>
            </a:r>
          </a:p>
          <a:p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der 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Lautsprecher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- głośnik</a:t>
            </a:r>
          </a:p>
          <a:p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die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Tastatür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– klawiatura</a:t>
            </a:r>
          </a:p>
          <a:p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das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Handy -  telefon komórkowy</a:t>
            </a:r>
          </a:p>
          <a:p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der 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Prozessor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– procesor</a:t>
            </a:r>
          </a:p>
          <a:p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der Modem – 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modem</a:t>
            </a:r>
            <a:endParaRPr lang="pl-PL" sz="2400" dirty="0" smtClean="0">
              <a:solidFill>
                <a:schemeClr val="accent6"/>
              </a:solidFill>
              <a:latin typeface="Arial Black" pitchFamily="34" charset="0"/>
            </a:endParaRPr>
          </a:p>
          <a:p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die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Maus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– mysz</a:t>
            </a:r>
          </a:p>
          <a:p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die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Speicherkarte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– karta pamięci</a:t>
            </a:r>
          </a:p>
          <a:p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die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Leertaste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-  spacja</a:t>
            </a:r>
          </a:p>
          <a:p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der Joystick – 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joystick</a:t>
            </a:r>
            <a:endParaRPr lang="pl-PL" sz="2400" dirty="0" smtClean="0">
              <a:solidFill>
                <a:schemeClr val="accent6"/>
              </a:solidFill>
              <a:latin typeface="Arial Black" pitchFamily="34" charset="0"/>
            </a:endParaRPr>
          </a:p>
          <a:p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die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Grafikkarte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– karta graficzna</a:t>
            </a:r>
          </a:p>
          <a:p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die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Steuerkarte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– karta sterująca</a:t>
            </a:r>
          </a:p>
          <a:p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der 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Computervirus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– wirus komputerowy</a:t>
            </a:r>
          </a:p>
          <a:p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die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Diskeete</a:t>
            </a:r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 – dyskietka</a:t>
            </a:r>
          </a:p>
          <a:p>
            <a:r>
              <a:rPr lang="pl-PL" sz="2400" dirty="0" smtClean="0">
                <a:solidFill>
                  <a:schemeClr val="accent6"/>
                </a:solidFill>
                <a:latin typeface="Arial Black" pitchFamily="34" charset="0"/>
              </a:rPr>
              <a:t>der Monitor - </a:t>
            </a:r>
            <a:r>
              <a:rPr lang="pl-PL" sz="2400" dirty="0" err="1" smtClean="0">
                <a:solidFill>
                  <a:schemeClr val="accent6"/>
                </a:solidFill>
                <a:latin typeface="Arial Black" pitchFamily="34" charset="0"/>
              </a:rPr>
              <a:t>monitor</a:t>
            </a:r>
            <a:endParaRPr lang="pl-PL" sz="2400" dirty="0" smtClean="0">
              <a:solidFill>
                <a:schemeClr val="accent6"/>
              </a:solidFill>
              <a:latin typeface="Arial Black" pitchFamily="34" charset="0"/>
            </a:endParaRPr>
          </a:p>
          <a:p>
            <a:endParaRPr lang="pl-PL" sz="2400" dirty="0" smtClean="0">
              <a:solidFill>
                <a:schemeClr val="accent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00034" y="142852"/>
            <a:ext cx="792961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600" b="1" dirty="0" smtClean="0">
                <a:solidFill>
                  <a:schemeClr val="accent6">
                    <a:lumMod val="75000"/>
                  </a:schemeClr>
                </a:solidFill>
              </a:rPr>
              <a:t>KONIEC</a:t>
            </a:r>
            <a:endParaRPr lang="pl-PL" sz="4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l-PL" sz="4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214414" y="2500306"/>
            <a:ext cx="6429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Dziękujemy za poświęcony czas i obejrzenie naszej prezentacji</a:t>
            </a:r>
          </a:p>
          <a:p>
            <a:pPr algn="ctr"/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 Roksana </a:t>
            </a:r>
            <a:r>
              <a:rPr lang="pl-PL" sz="2400" b="1" dirty="0" err="1" smtClean="0">
                <a:solidFill>
                  <a:schemeClr val="accent6">
                    <a:lumMod val="75000"/>
                  </a:schemeClr>
                </a:solidFill>
              </a:rPr>
              <a:t>Chorążewicz</a:t>
            </a:r>
            <a:endParaRPr lang="pl-PL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pl-PL" sz="2400" b="1" dirty="0" err="1" smtClean="0">
                <a:solidFill>
                  <a:schemeClr val="accent6">
                    <a:lumMod val="75000"/>
                  </a:schemeClr>
                </a:solidFill>
              </a:rPr>
              <a:t>Violletta</a:t>
            </a:r>
            <a:r>
              <a:rPr lang="pl-PL" sz="2400" b="1" dirty="0" smtClean="0">
                <a:solidFill>
                  <a:schemeClr val="accent6">
                    <a:lumMod val="75000"/>
                  </a:schemeClr>
                </a:solidFill>
              </a:rPr>
              <a:t> Drozdowska</a:t>
            </a:r>
            <a:endParaRPr lang="pl-PL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4.07407E-6 L -2.5E-6 -0.07223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ł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ł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ł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305</TotalTime>
  <Words>315</Words>
  <Application>Microsoft Office PowerPoint</Application>
  <PresentationFormat>Pokaz na ekranie (4:3)</PresentationFormat>
  <Paragraphs>83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Moduł</vt:lpstr>
      <vt:lpstr>Hardware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uczen</dc:creator>
  <cp:lastModifiedBy>komp</cp:lastModifiedBy>
  <cp:revision>46</cp:revision>
  <dcterms:created xsi:type="dcterms:W3CDTF">2009-10-16T11:01:45Z</dcterms:created>
  <dcterms:modified xsi:type="dcterms:W3CDTF">2010-11-16T09:35:19Z</dcterms:modified>
</cp:coreProperties>
</file>