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BC78E-706E-4904-81EA-4101D7D43739}" type="datetimeFigureOut">
              <a:rPr lang="pl-PL" smtClean="0"/>
              <a:t>2009-05-03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2E22B-788A-41CE-81B4-0E940D6F6B93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5FD7633-01AD-4C85-9954-44298F9F150A}" type="slidenum">
              <a:rPr lang="pl-PL" smtClean="0"/>
              <a:pPr/>
              <a:t>1</a:t>
            </a:fld>
            <a:endParaRPr lang="pl-PL" smtClean="0"/>
          </a:p>
        </p:txBody>
      </p:sp>
      <p:sp>
        <p:nvSpPr>
          <p:cNvPr id="2253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Rectangle 2"/>
          <p:cNvSpPr>
            <a:spLocks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5FD7633-01AD-4C85-9954-44298F9F150A}" type="slidenum">
              <a:rPr lang="pl-PL" smtClean="0"/>
              <a:pPr/>
              <a:t>2</a:t>
            </a:fld>
            <a:endParaRPr lang="pl-PL" smtClean="0"/>
          </a:p>
        </p:txBody>
      </p:sp>
      <p:sp>
        <p:nvSpPr>
          <p:cNvPr id="2253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Rectangle 2"/>
          <p:cNvSpPr>
            <a:spLocks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89AD-E139-407F-9EC1-50240DD3EF7F}" type="datetimeFigureOut">
              <a:rPr lang="pl-PL" smtClean="0"/>
              <a:t>2009-05-03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4B3B-2DE1-41B7-859D-D2F6091270A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89AD-E139-407F-9EC1-50240DD3EF7F}" type="datetimeFigureOut">
              <a:rPr lang="pl-PL" smtClean="0"/>
              <a:t>2009-05-03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4B3B-2DE1-41B7-859D-D2F6091270A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89AD-E139-407F-9EC1-50240DD3EF7F}" type="datetimeFigureOut">
              <a:rPr lang="pl-PL" smtClean="0"/>
              <a:t>2009-05-03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4B3B-2DE1-41B7-859D-D2F6091270A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5280" cy="11420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6880" cy="469489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idx="11"/>
          </p:nvPr>
        </p:nvSpPr>
        <p:spPr>
          <a:xfrm>
            <a:off x="3127681" y="6247376"/>
            <a:ext cx="2895840" cy="469489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6880" cy="469489"/>
          </a:xfrm>
        </p:spPr>
        <p:txBody>
          <a:bodyPr/>
          <a:lstStyle>
            <a:lvl1pPr>
              <a:defRPr/>
            </a:lvl1pPr>
          </a:lstStyle>
          <a:p>
            <a:fld id="{29290845-A889-4F41-987D-1BDB0D08B29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ytuł, tekst i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obiektu clipart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5DA1C24-7C0A-4998-91D2-30C10FBC3A2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89AD-E139-407F-9EC1-50240DD3EF7F}" type="datetimeFigureOut">
              <a:rPr lang="pl-PL" smtClean="0"/>
              <a:t>2009-05-03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4B3B-2DE1-41B7-859D-D2F6091270A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89AD-E139-407F-9EC1-50240DD3EF7F}" type="datetimeFigureOut">
              <a:rPr lang="pl-PL" smtClean="0"/>
              <a:t>2009-05-03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4B3B-2DE1-41B7-859D-D2F6091270A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89AD-E139-407F-9EC1-50240DD3EF7F}" type="datetimeFigureOut">
              <a:rPr lang="pl-PL" smtClean="0"/>
              <a:t>2009-05-03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4B3B-2DE1-41B7-859D-D2F6091270A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89AD-E139-407F-9EC1-50240DD3EF7F}" type="datetimeFigureOut">
              <a:rPr lang="pl-PL" smtClean="0"/>
              <a:t>2009-05-03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4B3B-2DE1-41B7-859D-D2F6091270A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89AD-E139-407F-9EC1-50240DD3EF7F}" type="datetimeFigureOut">
              <a:rPr lang="pl-PL" smtClean="0"/>
              <a:t>2009-05-03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4B3B-2DE1-41B7-859D-D2F6091270A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89AD-E139-407F-9EC1-50240DD3EF7F}" type="datetimeFigureOut">
              <a:rPr lang="pl-PL" smtClean="0"/>
              <a:t>2009-05-03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4B3B-2DE1-41B7-859D-D2F6091270A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89AD-E139-407F-9EC1-50240DD3EF7F}" type="datetimeFigureOut">
              <a:rPr lang="pl-PL" smtClean="0"/>
              <a:t>2009-05-03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4B3B-2DE1-41B7-859D-D2F6091270A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89AD-E139-407F-9EC1-50240DD3EF7F}" type="datetimeFigureOut">
              <a:rPr lang="pl-PL" smtClean="0"/>
              <a:t>2009-05-03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4B3B-2DE1-41B7-859D-D2F6091270A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189AD-E139-407F-9EC1-50240DD3EF7F}" type="datetimeFigureOut">
              <a:rPr lang="pl-PL" smtClean="0"/>
              <a:t>2009-05-03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94B3B-2DE1-41B7-859D-D2F6091270AA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00034" y="2357430"/>
            <a:ext cx="8228160" cy="1412789"/>
          </a:xfrm>
        </p:spPr>
        <p:txBody>
          <a:bodyPr/>
          <a:lstStyle/>
          <a:p>
            <a:pPr>
              <a:lnSpc>
                <a:spcPct val="116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pl-PL" sz="3600" dirty="0" smtClean="0">
                <a:latin typeface="Comic Sans MS" pitchFamily="64" charset="0"/>
              </a:rPr>
              <a:t>Ruch planet</a:t>
            </a:r>
            <a:br>
              <a:rPr lang="pl-PL" sz="3600" dirty="0" smtClean="0">
                <a:latin typeface="Comic Sans MS" pitchFamily="64" charset="0"/>
              </a:rPr>
            </a:br>
            <a:r>
              <a:rPr lang="pl-PL" sz="3600" dirty="0" err="1" smtClean="0">
                <a:latin typeface="Comic Sans MS" pitchFamily="64" charset="0"/>
              </a:rPr>
              <a:t>Kopernik-Kepler-Newton</a:t>
            </a:r>
            <a:endParaRPr lang="pl-PL" sz="3600" dirty="0">
              <a:latin typeface="Comic Sans MS" pitchFamily="64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6481" y="2842859"/>
            <a:ext cx="8228160" cy="3711270"/>
          </a:xfrm>
        </p:spPr>
        <p:txBody>
          <a:bodyPr anchor="ctr"/>
          <a:lstStyle/>
          <a:p>
            <a:pPr marL="0" indent="0" algn="ctr"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pl-PL" dirty="0" smtClean="0"/>
          </a:p>
          <a:p>
            <a:pPr marL="0" indent="0" algn="ctr"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pl-PL" dirty="0" smtClean="0"/>
          </a:p>
          <a:p>
            <a:pPr marL="0" indent="0" algn="ctr"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pl-PL" dirty="0" smtClean="0"/>
          </a:p>
          <a:p>
            <a:pPr marL="0" indent="0" algn="ctr">
              <a:spcAft>
                <a:spcPct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pl-PL" dirty="0" smtClean="0"/>
          </a:p>
          <a:p>
            <a:pPr marL="0" indent="0" algn="ctr">
              <a:lnSpc>
                <a:spcPct val="116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pl-PL" sz="2200" dirty="0">
                <a:latin typeface="Comic Sans MS" pitchFamily="64" charset="0"/>
              </a:rPr>
              <a:t>Dr Jerzy </a:t>
            </a:r>
            <a:r>
              <a:rPr lang="pl-PL" sz="2200" dirty="0" err="1">
                <a:latin typeface="Comic Sans MS" pitchFamily="64" charset="0"/>
              </a:rPr>
              <a:t>Kierul</a:t>
            </a:r>
            <a:endParaRPr lang="pl-PL" sz="2200" dirty="0">
              <a:latin typeface="Comic Sans MS" pitchFamily="64" charset="0"/>
            </a:endParaRPr>
          </a:p>
          <a:p>
            <a:pPr marL="0" indent="0" algn="ctr">
              <a:lnSpc>
                <a:spcPct val="116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pl-PL" sz="2200" dirty="0">
                <a:latin typeface="Comic Sans MS" pitchFamily="64" charset="0"/>
              </a:rPr>
              <a:t>Wydział Fizyki i Informatyki Uniwersytetu Łódzkiego</a:t>
            </a:r>
          </a:p>
          <a:p>
            <a:pPr marL="0" indent="0" algn="ctr">
              <a:lnSpc>
                <a:spcPct val="116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pl-PL" sz="2200" dirty="0" err="1">
                <a:latin typeface="Comic Sans MS" pitchFamily="64" charset="0"/>
              </a:rPr>
              <a:t>www.jerzykierul.toya.net.pl</a:t>
            </a:r>
            <a:endParaRPr lang="pl-PL" sz="2200" dirty="0">
              <a:latin typeface="Comic Sans MS" pitchFamily="6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-714412" y="142852"/>
            <a:ext cx="8229600" cy="1143000"/>
          </a:xfrm>
        </p:spPr>
        <p:txBody>
          <a:bodyPr/>
          <a:lstStyle/>
          <a:p>
            <a:r>
              <a:rPr lang="pl-PL" sz="3600" dirty="0" smtClean="0">
                <a:latin typeface="Comic Sans MS" pitchFamily="66" charset="0"/>
              </a:rPr>
              <a:t>Johannes Kepler (1571-1630)</a:t>
            </a:r>
            <a:endParaRPr lang="pl-PL" sz="3600" dirty="0">
              <a:latin typeface="Comic Sans MS" pitchFamily="66" charset="0"/>
            </a:endParaRPr>
          </a:p>
        </p:txBody>
      </p:sp>
      <p:pic>
        <p:nvPicPr>
          <p:cNvPr id="29699" name="Picture 3" descr="C:\Documents and Settings\jurek\Pulpit\Kepler ilustrowany\noweilustracje\triangulac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828800"/>
            <a:ext cx="3549650" cy="5029200"/>
          </a:xfrm>
          <a:prstGeom prst="rect">
            <a:avLst/>
          </a:prstGeom>
          <a:noFill/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28596" y="1214422"/>
            <a:ext cx="3357586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600" dirty="0">
                <a:latin typeface="Comic Sans MS" pitchFamily="66" charset="0"/>
              </a:rPr>
              <a:t>Co 365 dni Ziemia jest w tym samym punkcie, możemy na podstawie kątów wyznaczać odległości i kąty biegunowe położenia Marsa - punkty jego orbity.</a:t>
            </a:r>
          </a:p>
          <a:p>
            <a:pPr>
              <a:spcBef>
                <a:spcPct val="50000"/>
              </a:spcBef>
            </a:pPr>
            <a:r>
              <a:rPr lang="pl-PL" sz="1600" dirty="0">
                <a:latin typeface="Comic Sans MS" pitchFamily="66" charset="0"/>
              </a:rPr>
              <a:t>Tę samą procedurę można zastosować do Ziemi, ale trzeba wybierać obserwacje co okres obiegu Marsa.</a:t>
            </a:r>
          </a:p>
          <a:p>
            <a:pPr>
              <a:spcBef>
                <a:spcPct val="50000"/>
              </a:spcBef>
            </a:pPr>
            <a:r>
              <a:rPr lang="pl-PL" sz="1600" dirty="0">
                <a:latin typeface="Comic Sans MS" pitchFamily="66" charset="0"/>
              </a:rPr>
              <a:t>Interpretować można w 3 systemach świata</a:t>
            </a:r>
          </a:p>
          <a:p>
            <a:pPr>
              <a:spcBef>
                <a:spcPct val="50000"/>
              </a:spcBef>
            </a:pPr>
            <a:r>
              <a:rPr lang="pl-PL" sz="1600" dirty="0">
                <a:latin typeface="Comic Sans MS" pitchFamily="66" charset="0"/>
              </a:rPr>
              <a:t>Triangulacje nie wystarczyły do wyznaczenia prawdziwych kształtów orbit Ziemi i Marsa: wskazywały jedynie, że muszą mieć one kształt lekko spłaszczonego owalu ze Słońcem odsuniętym od środka.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857224" y="5500702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 sz="1400"/>
          </a:p>
        </p:txBody>
      </p:sp>
      <p:pic>
        <p:nvPicPr>
          <p:cNvPr id="6" name="Picture 10" descr="C:\Documents and Settings\jurek\Pulpit\Kepler ilustrowany\ilustracje Kepler\Kepler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7" y="0"/>
            <a:ext cx="2195513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Comic Sans MS" pitchFamily="66" charset="0"/>
              </a:rPr>
              <a:t>Pierwsze prawo Keplera</a:t>
            </a:r>
            <a:endParaRPr lang="pl-PL" sz="3600" dirty="0">
              <a:latin typeface="Comic Sans MS" pitchFamily="66" charset="0"/>
            </a:endParaRPr>
          </a:p>
        </p:txBody>
      </p:sp>
      <p:pic>
        <p:nvPicPr>
          <p:cNvPr id="3" name="Picture 3" descr="D:\opos\r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071942"/>
            <a:ext cx="2442571" cy="2259014"/>
          </a:xfrm>
          <a:prstGeom prst="rect">
            <a:avLst/>
          </a:prstGeom>
          <a:noFill/>
        </p:spPr>
      </p:pic>
      <p:pic>
        <p:nvPicPr>
          <p:cNvPr id="4" name="Picture 4" descr="D:\opos\r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214422"/>
            <a:ext cx="2500330" cy="2645121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1000100" y="128586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b="1" dirty="0" smtClean="0">
                <a:latin typeface="Comic Sans MS" pitchFamily="66" charset="0"/>
              </a:rPr>
              <a:t>I prawo: orbity planet są elipsami, Słońce znajduje się w jednym z ognisk (a więc na pewno nie w środku!).</a:t>
            </a:r>
            <a:endParaRPr lang="pl-PL" sz="2000" b="1" dirty="0">
              <a:latin typeface="Comic Sans MS" pitchFamily="66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928662" y="278605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 smtClean="0">
                <a:latin typeface="Comic Sans MS" pitchFamily="66" charset="0"/>
              </a:rPr>
              <a:t>Elipsa to widziany z ukosa okrąg.</a:t>
            </a:r>
          </a:p>
          <a:p>
            <a:pPr>
              <a:spcBef>
                <a:spcPct val="50000"/>
              </a:spcBef>
            </a:pPr>
            <a:r>
              <a:rPr lang="pl-PL" dirty="0" smtClean="0">
                <a:latin typeface="Comic Sans MS" pitchFamily="66" charset="0"/>
              </a:rPr>
              <a:t>Można ją </a:t>
            </a:r>
            <a:r>
              <a:rPr lang="pl-PL" dirty="0" smtClean="0">
                <a:latin typeface="Comic Sans MS" pitchFamily="66" charset="0"/>
              </a:rPr>
              <a:t>wykreślić za pomocą nitki, której dwa końce umocowane są w punktach S i S’ (ogniska elipsy)</a:t>
            </a:r>
          </a:p>
          <a:p>
            <a:pPr>
              <a:spcBef>
                <a:spcPct val="50000"/>
              </a:spcBef>
            </a:pPr>
            <a:r>
              <a:rPr lang="pl-PL" dirty="0" smtClean="0">
                <a:latin typeface="Comic Sans MS" pitchFamily="66" charset="0"/>
              </a:rPr>
              <a:t>Inaczej mówiąc</a:t>
            </a:r>
            <a:r>
              <a:rPr lang="pl-PL" dirty="0" smtClean="0">
                <a:latin typeface="Comic Sans MS" pitchFamily="66" charset="0"/>
              </a:rPr>
              <a:t>: suma odległości od S i S’ do każdego punktu na elipsie jest taka sama.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928662" y="51435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 smtClean="0">
                <a:latin typeface="Comic Sans MS" pitchFamily="66" charset="0"/>
              </a:rPr>
              <a:t>Elipsa Marsa niewiele odbiega od okręgu. Tłumaczy to sukces Greków. Inne planety mają orbity jeszcze mniej odbiegające od okręgów</a:t>
            </a:r>
            <a:endParaRPr lang="pl-PL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Comic Sans MS" pitchFamily="66" charset="0"/>
              </a:rPr>
              <a:t>Drugie prawo Keplera</a:t>
            </a:r>
            <a:endParaRPr lang="pl-PL" sz="3600" dirty="0">
              <a:latin typeface="Comic Sans MS" pitchFamily="66" charset="0"/>
            </a:endParaRPr>
          </a:p>
        </p:txBody>
      </p:sp>
      <p:pic>
        <p:nvPicPr>
          <p:cNvPr id="1026" name="Picture 2" descr="C:\Documents and Settings\Administrator\Pulpit\obrazki_gimnaz\Kepler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7148" y="1285860"/>
            <a:ext cx="3125413" cy="2500330"/>
          </a:xfrm>
          <a:prstGeom prst="rect">
            <a:avLst/>
          </a:prstGeom>
          <a:noFill/>
        </p:spPr>
      </p:pic>
      <p:pic>
        <p:nvPicPr>
          <p:cNvPr id="4" name="Picture 3" descr="D:\opos\r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3994" y="4000503"/>
            <a:ext cx="3082848" cy="2671017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785786" y="1571612"/>
            <a:ext cx="4572000" cy="39395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b="1" dirty="0" smtClean="0">
                <a:latin typeface="Comic Sans MS" pitchFamily="66" charset="0"/>
              </a:rPr>
              <a:t>II prawo: pole zakreślane przez promień wodzący planety jest proporcjonalne do czasu.</a:t>
            </a:r>
          </a:p>
          <a:p>
            <a:pPr>
              <a:spcBef>
                <a:spcPct val="50000"/>
              </a:spcBef>
            </a:pPr>
            <a:r>
              <a:rPr lang="pl-PL" sz="2400" b="1" dirty="0" smtClean="0">
                <a:latin typeface="Comic Sans MS" pitchFamily="66" charset="0"/>
              </a:rPr>
              <a:t>Inaczej: </a:t>
            </a:r>
            <a:r>
              <a:rPr lang="pl-PL" sz="2400" b="1" dirty="0" smtClean="0">
                <a:latin typeface="Comic Sans MS" pitchFamily="66" charset="0"/>
              </a:rPr>
              <a:t>pola zakreślane </a:t>
            </a:r>
            <a:r>
              <a:rPr lang="pl-PL" sz="2400" b="1" dirty="0" smtClean="0">
                <a:latin typeface="Comic Sans MS" pitchFamily="66" charset="0"/>
              </a:rPr>
              <a:t>w jednakowych okresach są jednakowe</a:t>
            </a:r>
            <a:endParaRPr lang="pl-PL" sz="2400" b="1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pl-PL" sz="2000" dirty="0" smtClean="0">
                <a:latin typeface="Comic Sans MS" pitchFamily="66" charset="0"/>
              </a:rPr>
              <a:t>Oznacza to, że planeta szybciej się porusza, kiedy jest bliżej Słońca, i odwrotnie.</a:t>
            </a:r>
            <a:endParaRPr lang="pl-PL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Comic Sans MS" pitchFamily="66" charset="0"/>
              </a:rPr>
              <a:t>Trzecie prawo Keplera</a:t>
            </a:r>
            <a:endParaRPr lang="pl-PL" sz="3600" dirty="0">
              <a:latin typeface="Comic Sans MS" pitchFamily="66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785786" y="1285860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b="1" dirty="0" smtClean="0">
                <a:latin typeface="Comic Sans MS" pitchFamily="66" charset="0"/>
              </a:rPr>
              <a:t>III prawo: sześciany średnich odległości (tzn. półosi elips) są proporcjonalne do kwadratów okresu obiegu</a:t>
            </a:r>
            <a:endParaRPr lang="pl-PL" sz="2400" b="1" dirty="0">
              <a:latin typeface="Comic Sans MS" pitchFamily="66" charset="0"/>
            </a:endParaRPr>
          </a:p>
        </p:txBody>
      </p:sp>
      <p:pic>
        <p:nvPicPr>
          <p:cNvPr id="2050" name="Picture 2" descr="C:\Documents and Settings\Administrator\Pulpit\obrazki_gimnaz\table-02-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500306"/>
            <a:ext cx="6500858" cy="3381026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500034" y="6072207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Comic Sans MS" pitchFamily="66" charset="0"/>
              </a:rPr>
              <a:t>Podobne prawo jest słuszne dla wszystkich ciał krążących wokół wspólnego centrum, np. dla Księżyca i sztucznych satelitów Ziemi</a:t>
            </a:r>
            <a:endParaRPr lang="pl-PL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>
                <a:latin typeface="Comic Sans MS" pitchFamily="66" charset="0"/>
              </a:rPr>
              <a:t>Twórca najdokładniejszych tablic</a:t>
            </a:r>
          </a:p>
        </p:txBody>
      </p:sp>
      <p:pic>
        <p:nvPicPr>
          <p:cNvPr id="25603" name="Picture 3" descr="D:\kepler\rudolp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981200"/>
            <a:ext cx="2790825" cy="4114800"/>
          </a:xfrm>
          <a:prstGeom prst="rect">
            <a:avLst/>
          </a:prstGeom>
          <a:noFill/>
        </p:spPr>
      </p:pic>
      <p:pic>
        <p:nvPicPr>
          <p:cNvPr id="25604" name="Picture 4" descr="D:\kepler\Johannes_Kepler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286000"/>
            <a:ext cx="2387600" cy="3048000"/>
          </a:xfrm>
          <a:prstGeom prst="rect">
            <a:avLst/>
          </a:prstGeom>
          <a:noFill/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57200" y="5562600"/>
            <a:ext cx="4038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600" i="1" dirty="0">
                <a:latin typeface="Comic Sans MS" pitchFamily="66" charset="0"/>
              </a:rPr>
              <a:t>Tablice </a:t>
            </a:r>
            <a:r>
              <a:rPr lang="pl-PL" sz="1600" i="1" dirty="0" err="1">
                <a:latin typeface="Comic Sans MS" pitchFamily="66" charset="0"/>
              </a:rPr>
              <a:t>Rudolfińskie</a:t>
            </a:r>
            <a:r>
              <a:rPr lang="pl-PL" sz="1600" i="1" dirty="0">
                <a:latin typeface="Comic Sans MS" pitchFamily="66" charset="0"/>
              </a:rPr>
              <a:t> </a:t>
            </a:r>
            <a:r>
              <a:rPr lang="pl-PL" sz="1600" dirty="0">
                <a:latin typeface="Comic Sans MS" pitchFamily="66" charset="0"/>
              </a:rPr>
              <a:t>(1627) ruchu planet były najdokładniejsze w dziejach (ponad 10x dokładniejsze od poprzednich).</a:t>
            </a:r>
          </a:p>
        </p:txBody>
      </p:sp>
      <p:pic>
        <p:nvPicPr>
          <p:cNvPr id="25606" name="Picture 6" descr="C:\Documents and Settings\jurek\Pulpit\Kepler ilustrowany\ilustracje Kepler\keplertableslr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1981200"/>
            <a:ext cx="1724025" cy="3151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Comic Sans MS" pitchFamily="66" charset="0"/>
              </a:rPr>
              <a:t>Isaac Newton i ciążenie powszechne</a:t>
            </a:r>
            <a:endParaRPr lang="pl-PL" sz="3600" dirty="0">
              <a:latin typeface="Comic Sans MS" pitchFamily="66" charset="0"/>
            </a:endParaRPr>
          </a:p>
        </p:txBody>
      </p:sp>
      <p:pic>
        <p:nvPicPr>
          <p:cNvPr id="3" name="Picture 3" descr="newton16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43504" y="1500174"/>
            <a:ext cx="2829491" cy="3643338"/>
          </a:xfrm>
          <a:prstGeom prst="rect">
            <a:avLst/>
          </a:prstGeom>
          <a:noFill/>
          <a:ln/>
        </p:spPr>
      </p:pic>
      <p:pic>
        <p:nvPicPr>
          <p:cNvPr id="4" name="Picture 1028" descr="prinicip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57290" y="1428736"/>
            <a:ext cx="2928958" cy="3767671"/>
          </a:xfrm>
          <a:prstGeom prst="rect">
            <a:avLst/>
          </a:prstGeom>
          <a:noFill/>
          <a:ln/>
        </p:spPr>
      </p:pic>
      <p:sp>
        <p:nvSpPr>
          <p:cNvPr id="5" name="pole tekstowe 4"/>
          <p:cNvSpPr txBox="1"/>
          <p:nvPr/>
        </p:nvSpPr>
        <p:spPr>
          <a:xfrm>
            <a:off x="571472" y="5357826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latin typeface="Comic Sans MS" pitchFamily="66" charset="0"/>
              </a:rPr>
              <a:t>Matematyczne zasady filozofii przyrody  (1687) </a:t>
            </a:r>
            <a:r>
              <a:rPr lang="pl-PL" sz="2400" dirty="0" smtClean="0">
                <a:latin typeface="Comic Sans MS" pitchFamily="66" charset="0"/>
              </a:rPr>
              <a:t> – tzn. fizyka opisywana prawami sformułowanymi matematycznie  </a:t>
            </a:r>
            <a:endParaRPr lang="pl-PL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Comic Sans MS" pitchFamily="66" charset="0"/>
              </a:rPr>
              <a:t>Ruch planet jest skutkiem działania siły ciążenia</a:t>
            </a:r>
            <a:endParaRPr lang="pl-PL" sz="3200" dirty="0">
              <a:latin typeface="Comic Sans MS" pitchFamily="66" charset="0"/>
            </a:endParaRPr>
          </a:p>
        </p:txBody>
      </p:sp>
      <p:pic>
        <p:nvPicPr>
          <p:cNvPr id="3" name="Picture 3" descr="C:\Documents and Settings\jurek\Pulpit\xvii\r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928802"/>
            <a:ext cx="3360987" cy="3714776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857224" y="2357430"/>
            <a:ext cx="35004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Comic Sans MS" pitchFamily="66" charset="0"/>
              </a:rPr>
              <a:t>Ruch planety można traktować jako sumę prostoliniowego ruchu bez działania siły AB oraz spadku ku Słońcu BC. </a:t>
            </a:r>
          </a:p>
          <a:p>
            <a:r>
              <a:rPr lang="pl-PL" dirty="0" smtClean="0">
                <a:latin typeface="Comic Sans MS" pitchFamily="66" charset="0"/>
              </a:rPr>
              <a:t>Wynikiem jest zakrzywiona orbita. </a:t>
            </a:r>
          </a:p>
          <a:p>
            <a:endParaRPr lang="pl-PL" dirty="0">
              <a:latin typeface="Comic Sans MS" pitchFamily="66" charset="0"/>
            </a:endParaRPr>
          </a:p>
          <a:p>
            <a:r>
              <a:rPr lang="pl-PL" dirty="0" smtClean="0">
                <a:latin typeface="Comic Sans MS" pitchFamily="66" charset="0"/>
              </a:rPr>
              <a:t>Newton obliczył, jaki kształt mogą mieć orbity ciał okrążających jakieś centrum (elipsa, parabola, hiperbola)</a:t>
            </a:r>
            <a:endParaRPr lang="pl-PL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686800" cy="1143000"/>
          </a:xfrm>
        </p:spPr>
        <p:txBody>
          <a:bodyPr>
            <a:noAutofit/>
          </a:bodyPr>
          <a:lstStyle/>
          <a:p>
            <a:r>
              <a:rPr lang="pl-PL" sz="3600" dirty="0" smtClean="0">
                <a:latin typeface="Comic Sans MS" pitchFamily="66" charset="0"/>
              </a:rPr>
              <a:t>Newtona wyjaśnienie II prawa Keplera</a:t>
            </a:r>
            <a:endParaRPr lang="pl-PL" sz="3600" dirty="0">
              <a:latin typeface="Comic Sans MS" pitchFamily="66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000240"/>
            <a:ext cx="399619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rostokąt 3"/>
          <p:cNvSpPr/>
          <p:nvPr/>
        </p:nvSpPr>
        <p:spPr>
          <a:xfrm>
            <a:off x="357158" y="1928802"/>
            <a:ext cx="4357718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pl-PL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pl-PL" dirty="0" smtClean="0">
                <a:latin typeface="Comic Sans MS" pitchFamily="66" charset="0"/>
              </a:rPr>
              <a:t>Jeśli siłę ciążenia zastąpimy impulsami w jednakowych odstępach czasu, otrzymujemy prawo pól</a:t>
            </a:r>
          </a:p>
          <a:p>
            <a:pPr>
              <a:spcBef>
                <a:spcPct val="50000"/>
              </a:spcBef>
            </a:pPr>
            <a:r>
              <a:rPr lang="pl-PL" dirty="0" smtClean="0">
                <a:latin typeface="Comic Sans MS" pitchFamily="66" charset="0"/>
              </a:rPr>
              <a:t>Bez ciążenia planeta poruszałaby się prostoliniowo: </a:t>
            </a:r>
            <a:r>
              <a:rPr lang="pl-PL" dirty="0" err="1" smtClean="0">
                <a:latin typeface="Comic Sans MS" pitchFamily="66" charset="0"/>
              </a:rPr>
              <a:t>Abc</a:t>
            </a:r>
            <a:r>
              <a:rPr lang="pl-PL" dirty="0" smtClean="0">
                <a:latin typeface="Comic Sans MS" pitchFamily="66" charset="0"/>
              </a:rPr>
              <a:t>, impuls ciążenia </a:t>
            </a:r>
            <a:r>
              <a:rPr lang="pl-PL" dirty="0" err="1" smtClean="0">
                <a:latin typeface="Comic Sans MS" pitchFamily="66" charset="0"/>
              </a:rPr>
              <a:t>cC</a:t>
            </a:r>
            <a:r>
              <a:rPr lang="pl-PL" dirty="0" smtClean="0">
                <a:latin typeface="Comic Sans MS" pitchFamily="66" charset="0"/>
              </a:rPr>
              <a:t> przesuwa ją ku Słońcu, w rezultacie jej tor to ABCDEF </a:t>
            </a:r>
            <a:endParaRPr lang="pl-PL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pl-PL" dirty="0" smtClean="0">
                <a:latin typeface="Comic Sans MS" pitchFamily="66" charset="0"/>
              </a:rPr>
              <a:t>Pole SAB = pole </a:t>
            </a:r>
            <a:r>
              <a:rPr lang="pl-PL" dirty="0" err="1" smtClean="0">
                <a:latin typeface="Comic Sans MS" pitchFamily="66" charset="0"/>
              </a:rPr>
              <a:t>SBc</a:t>
            </a:r>
            <a:r>
              <a:rPr lang="pl-PL" dirty="0" smtClean="0">
                <a:latin typeface="Comic Sans MS" pitchFamily="66" charset="0"/>
              </a:rPr>
              <a:t> = pole SBC</a:t>
            </a:r>
            <a:endParaRPr lang="pl-PL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 smtClean="0">
                <a:latin typeface="Comic Sans MS" pitchFamily="66" charset="0"/>
              </a:rPr>
              <a:t>Moment pędu (ilość ruchu obrotowego)</a:t>
            </a:r>
            <a:endParaRPr lang="pl-PL" sz="3200" dirty="0">
              <a:latin typeface="Comic Sans MS" pitchFamily="66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072066" y="2500306"/>
            <a:ext cx="3714776" cy="27146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Picture 2" descr="C:\Documents and Settings\Administrator\Pulpit\obrazki_gimnaz\chai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857496"/>
            <a:ext cx="2928958" cy="2022263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357158" y="285749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>
                <a:latin typeface="Comic Sans MS" pitchFamily="66" charset="0"/>
              </a:rPr>
              <a:t>Dziś mówimy o zachowaniu momentu pędu, czyli zachowaniu ilości ruchu obrotowego.  </a:t>
            </a:r>
          </a:p>
          <a:p>
            <a:r>
              <a:rPr lang="pl-PL" dirty="0" smtClean="0">
                <a:latin typeface="Comic Sans MS" pitchFamily="66" charset="0"/>
              </a:rPr>
              <a:t>Ilość ruchu obrotowego jest stała w przypadku planety, ale także w wielu innych sytuacjach (np. piruety na lodzie)</a:t>
            </a:r>
            <a:endParaRPr lang="pl-PL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6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pl-PL" sz="3600" dirty="0" smtClean="0">
                <a:latin typeface="Comic Sans MS" pitchFamily="64" charset="0"/>
              </a:rPr>
              <a:t>Ruch Marsa w 2005-2006 roku</a:t>
            </a:r>
            <a:endParaRPr lang="pl-PL" sz="3600" dirty="0">
              <a:latin typeface="Comic Sans MS" pitchFamily="64" charset="0"/>
            </a:endParaRPr>
          </a:p>
        </p:txBody>
      </p:sp>
      <p:pic>
        <p:nvPicPr>
          <p:cNvPr id="4" name="Obraz 3" descr="figure-02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000240"/>
            <a:ext cx="7624786" cy="34638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Comic Sans MS" pitchFamily="66" charset="0"/>
              </a:rPr>
              <a:t>Układ geocentryczny: Ptolemeusz</a:t>
            </a:r>
            <a:endParaRPr lang="pl-PL" sz="3600" dirty="0">
              <a:latin typeface="Comic Sans MS" pitchFamily="66" charset="0"/>
            </a:endParaRPr>
          </a:p>
        </p:txBody>
      </p:sp>
      <p:pic>
        <p:nvPicPr>
          <p:cNvPr id="31748" name="Picture 4" descr="D:\opos\r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571744"/>
            <a:ext cx="2757839" cy="2857520"/>
          </a:xfrm>
          <a:prstGeom prst="rect">
            <a:avLst/>
          </a:prstGeom>
          <a:noFill/>
        </p:spPr>
      </p:pic>
      <p:pic>
        <p:nvPicPr>
          <p:cNvPr id="31749" name="Picture 5" descr="D:\opos\ptolem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981200"/>
            <a:ext cx="280035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42918"/>
            <a:ext cx="7793037" cy="1143000"/>
          </a:xfrm>
        </p:spPr>
        <p:txBody>
          <a:bodyPr/>
          <a:lstStyle/>
          <a:p>
            <a:r>
              <a:rPr lang="pl-PL" sz="3600" dirty="0">
                <a:latin typeface="Comic Sans MS" pitchFamily="66" charset="0"/>
              </a:rPr>
              <a:t>Mikołaj Kopernik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57364"/>
            <a:ext cx="5929322" cy="1928826"/>
          </a:xfrm>
        </p:spPr>
        <p:txBody>
          <a:bodyPr/>
          <a:lstStyle/>
          <a:p>
            <a:pPr>
              <a:buNone/>
            </a:pPr>
            <a:r>
              <a:rPr lang="pl-PL" sz="1800" dirty="0" smtClean="0">
                <a:latin typeface="Comic Sans MS" pitchFamily="66" charset="0"/>
              </a:rPr>
              <a:t>W roku jego śmierci, 1543, ukazało się dzieło</a:t>
            </a:r>
          </a:p>
          <a:p>
            <a:pPr>
              <a:buNone/>
            </a:pPr>
            <a:r>
              <a:rPr lang="pl-PL" sz="1800" i="1" dirty="0" smtClean="0">
                <a:latin typeface="Comic Sans MS" pitchFamily="66" charset="0"/>
              </a:rPr>
              <a:t>De </a:t>
            </a:r>
            <a:r>
              <a:rPr lang="pl-PL" sz="1800" i="1" dirty="0" err="1" smtClean="0">
                <a:latin typeface="Comic Sans MS" pitchFamily="66" charset="0"/>
              </a:rPr>
              <a:t>revolutionibus</a:t>
            </a:r>
            <a:r>
              <a:rPr lang="pl-PL" sz="1800" i="1" dirty="0" smtClean="0">
                <a:latin typeface="Comic Sans MS" pitchFamily="66" charset="0"/>
              </a:rPr>
              <a:t> </a:t>
            </a:r>
            <a:r>
              <a:rPr lang="pl-PL" sz="1800" i="1" dirty="0" err="1" smtClean="0">
                <a:latin typeface="Comic Sans MS" pitchFamily="66" charset="0"/>
              </a:rPr>
              <a:t>orbium</a:t>
            </a:r>
            <a:r>
              <a:rPr lang="pl-PL" sz="1800" i="1" dirty="0" smtClean="0">
                <a:latin typeface="Comic Sans MS" pitchFamily="66" charset="0"/>
              </a:rPr>
              <a:t> </a:t>
            </a:r>
            <a:r>
              <a:rPr lang="pl-PL" sz="1800" i="1" dirty="0" err="1" smtClean="0">
                <a:latin typeface="Comic Sans MS" pitchFamily="66" charset="0"/>
              </a:rPr>
              <a:t>coelestium</a:t>
            </a:r>
            <a:r>
              <a:rPr lang="pl-PL" sz="1800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pl-PL" sz="1800" dirty="0" smtClean="0">
                <a:latin typeface="Comic Sans MS" pitchFamily="66" charset="0"/>
              </a:rPr>
              <a:t>(O obrotach sfer niebieskich); </a:t>
            </a:r>
          </a:p>
          <a:p>
            <a:pPr>
              <a:buNone/>
            </a:pPr>
            <a:r>
              <a:rPr lang="pl-PL" sz="1800" dirty="0" smtClean="0">
                <a:latin typeface="Comic Sans MS" pitchFamily="66" charset="0"/>
              </a:rPr>
              <a:t>sam autor pragnął podobno ograniczyć tytuł do </a:t>
            </a:r>
          </a:p>
          <a:p>
            <a:pPr>
              <a:buNone/>
            </a:pPr>
            <a:r>
              <a:rPr lang="pl-PL" sz="1800" i="1" dirty="0" smtClean="0">
                <a:latin typeface="Comic Sans MS" pitchFamily="66" charset="0"/>
              </a:rPr>
              <a:t>O obrotach</a:t>
            </a:r>
            <a:r>
              <a:rPr lang="pl-PL" sz="1800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pl-PL" sz="1800" dirty="0" smtClean="0">
              <a:latin typeface="Comic Sans MS" pitchFamily="66" charset="0"/>
            </a:endParaRPr>
          </a:p>
        </p:txBody>
      </p:sp>
      <p:pic>
        <p:nvPicPr>
          <p:cNvPr id="14342" name="Picture 6" descr="D:\historiafizyki\Mikolaj_Kopern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9671" y="0"/>
            <a:ext cx="2974330" cy="3500438"/>
          </a:xfrm>
          <a:prstGeom prst="rect">
            <a:avLst/>
          </a:prstGeom>
          <a:noFill/>
        </p:spPr>
      </p:pic>
      <p:pic>
        <p:nvPicPr>
          <p:cNvPr id="14343" name="Picture 7" descr="D:\historiafizyki\frombo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8749" y="3500438"/>
            <a:ext cx="4695251" cy="3357562"/>
          </a:xfrm>
          <a:prstGeom prst="rect">
            <a:avLst/>
          </a:prstGeom>
          <a:noFill/>
        </p:spPr>
      </p:pic>
      <p:pic>
        <p:nvPicPr>
          <p:cNvPr id="7" name="Picture 4" descr="D:\Lad1\rysunki\r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625885"/>
            <a:ext cx="2214552" cy="3232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-1071602" y="428604"/>
            <a:ext cx="8229600" cy="1143000"/>
          </a:xfrm>
        </p:spPr>
        <p:txBody>
          <a:bodyPr/>
          <a:lstStyle/>
          <a:p>
            <a:r>
              <a:rPr lang="pl-PL" sz="3600" dirty="0">
                <a:latin typeface="Comic Sans MS" pitchFamily="66" charset="0"/>
              </a:rPr>
              <a:t>Astronomia Kopernika</a:t>
            </a:r>
          </a:p>
        </p:txBody>
      </p:sp>
      <p:pic>
        <p:nvPicPr>
          <p:cNvPr id="15367" name="Picture 7" descr="D:\opos\Copernicus_Mar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352800"/>
            <a:ext cx="2286000" cy="3048000"/>
          </a:xfrm>
          <a:prstGeom prst="rect">
            <a:avLst/>
          </a:prstGeom>
          <a:noFill/>
        </p:spPr>
      </p:pic>
      <p:pic>
        <p:nvPicPr>
          <p:cNvPr id="15368" name="Picture 8" descr="D:\opos\Copernicus_Venu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352800"/>
            <a:ext cx="2286000" cy="3048000"/>
          </a:xfrm>
          <a:prstGeom prst="rect">
            <a:avLst/>
          </a:prstGeom>
          <a:noFill/>
        </p:spPr>
      </p:pic>
      <p:pic>
        <p:nvPicPr>
          <p:cNvPr id="15369" name="Picture 9" descr="D:\opos\ptolemy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2800"/>
            <a:ext cx="2286000" cy="3048000"/>
          </a:xfrm>
          <a:prstGeom prst="rect">
            <a:avLst/>
          </a:prstGeom>
          <a:noFill/>
        </p:spPr>
      </p:pic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381000" y="6553200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400"/>
              <a:t>Ptolemeusz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4800600" y="65532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400"/>
              <a:t>Kopernik - Mars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2590800" y="655320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400"/>
              <a:t>Kopernik - Wenus</a:t>
            </a:r>
          </a:p>
        </p:txBody>
      </p:sp>
      <p:pic>
        <p:nvPicPr>
          <p:cNvPr id="15373" name="Picture 13" descr="D:\opos\r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9975" y="0"/>
            <a:ext cx="2994025" cy="3657600"/>
          </a:xfrm>
          <a:prstGeom prst="rect">
            <a:avLst/>
          </a:prstGeom>
          <a:noFill/>
        </p:spPr>
      </p:pic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1000100" y="1643050"/>
            <a:ext cx="4495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dirty="0">
                <a:latin typeface="Comic Sans MS" pitchFamily="66" charset="0"/>
              </a:rPr>
              <a:t>Równoważność obu opisów ruchu </a:t>
            </a:r>
            <a:r>
              <a:rPr lang="pl-PL" sz="2000" dirty="0" smtClean="0">
                <a:latin typeface="Comic Sans MS" pitchFamily="66" charset="0"/>
              </a:rPr>
              <a:t>planet – chodzi przecież o opisanie tych samych zjawisk na niebie</a:t>
            </a:r>
            <a:endParaRPr lang="pl-PL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Comic Sans MS" pitchFamily="66" charset="0"/>
              </a:rPr>
              <a:t>Nowa astronomia</a:t>
            </a:r>
            <a:endParaRPr lang="pl-PL" sz="3600" dirty="0">
              <a:latin typeface="Comic Sans MS" pitchFamily="66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1000100" y="1500174"/>
            <a:ext cx="4040188" cy="639762"/>
          </a:xfrm>
        </p:spPr>
        <p:txBody>
          <a:bodyPr/>
          <a:lstStyle/>
          <a:p>
            <a:r>
              <a:rPr lang="pl-PL" dirty="0" smtClean="0">
                <a:latin typeface="Comic Sans MS" pitchFamily="66" charset="0"/>
              </a:rPr>
              <a:t>zalety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57200" y="2428869"/>
            <a:ext cx="4040188" cy="4143404"/>
          </a:xfrm>
        </p:spPr>
        <p:txBody>
          <a:bodyPr>
            <a:normAutofit/>
          </a:bodyPr>
          <a:lstStyle/>
          <a:p>
            <a:r>
              <a:rPr lang="pl-PL" sz="2000" dirty="0" smtClean="0">
                <a:latin typeface="Comic Sans MS" pitchFamily="66" charset="0"/>
              </a:rPr>
              <a:t>Cały układ planetarny wygląda logiczniej, a Stwórca powinien stworzyć dzieło doskonałe, przewyższające to, co budują rzemieślnicy</a:t>
            </a:r>
          </a:p>
          <a:p>
            <a:r>
              <a:rPr lang="pl-PL" sz="2000" dirty="0" smtClean="0">
                <a:latin typeface="Comic Sans MS" pitchFamily="66" charset="0"/>
              </a:rPr>
              <a:t>Mniej kół: przedtem 2 dla każdej planety</a:t>
            </a:r>
          </a:p>
          <a:p>
            <a:r>
              <a:rPr lang="pl-PL" sz="2000" dirty="0" smtClean="0">
                <a:latin typeface="Comic Sans MS" pitchFamily="66" charset="0"/>
              </a:rPr>
              <a:t>Można obliczyć odległości planet od Słońca (w porównaniu z odległością Ziemi); także okresy obiegu wokół Słońca</a:t>
            </a:r>
            <a:endParaRPr lang="pl-PL" sz="2000" dirty="0">
              <a:latin typeface="Comic Sans MS" pitchFamily="66" charset="0"/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>
          <a:xfrm>
            <a:off x="5102225" y="1571612"/>
            <a:ext cx="4041775" cy="639762"/>
          </a:xfrm>
        </p:spPr>
        <p:txBody>
          <a:bodyPr/>
          <a:lstStyle/>
          <a:p>
            <a:r>
              <a:rPr lang="pl-PL" dirty="0" smtClean="0">
                <a:latin typeface="Comic Sans MS" pitchFamily="66" charset="0"/>
              </a:rPr>
              <a:t>wady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4"/>
          </p:nvPr>
        </p:nvSpPr>
        <p:spPr>
          <a:xfrm>
            <a:off x="4645025" y="2428869"/>
            <a:ext cx="4041775" cy="3697294"/>
          </a:xfrm>
        </p:spPr>
        <p:txBody>
          <a:bodyPr>
            <a:normAutofit/>
          </a:bodyPr>
          <a:lstStyle/>
          <a:p>
            <a:r>
              <a:rPr lang="pl-PL" sz="2000" dirty="0" smtClean="0">
                <a:latin typeface="Comic Sans MS" pitchFamily="66" charset="0"/>
              </a:rPr>
              <a:t>Ziemia się podobno porusza! – czy ktoś to widział albo odczuł ???</a:t>
            </a:r>
          </a:p>
          <a:p>
            <a:r>
              <a:rPr lang="pl-PL" sz="2000" dirty="0" smtClean="0">
                <a:latin typeface="Comic Sans MS" pitchFamily="66" charset="0"/>
              </a:rPr>
              <a:t> Jednak w końcu potrzebne są mniejsze kółka</a:t>
            </a:r>
            <a:endParaRPr lang="pl-PL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>
                <a:latin typeface="Comic Sans MS" pitchFamily="66" charset="0"/>
              </a:rPr>
              <a:t>Rozmiary orbit</a:t>
            </a:r>
          </a:p>
        </p:txBody>
      </p:sp>
      <p:pic>
        <p:nvPicPr>
          <p:cNvPr id="17411" name="Picture 3" descr="D:\opos\r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285860"/>
            <a:ext cx="4267200" cy="4167188"/>
          </a:xfrm>
          <a:prstGeom prst="rect">
            <a:avLst/>
          </a:prstGeom>
          <a:noFill/>
        </p:spPr>
      </p:pic>
      <p:pic>
        <p:nvPicPr>
          <p:cNvPr id="17412" name="Picture 4" descr="D:\Lad1\rysunki\r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285860"/>
            <a:ext cx="2860675" cy="4175125"/>
          </a:xfrm>
          <a:prstGeom prst="rect">
            <a:avLst/>
          </a:prstGeom>
          <a:noFill/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28596" y="5643578"/>
            <a:ext cx="8458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dirty="0">
                <a:latin typeface="Comic Sans MS" pitchFamily="66" charset="0"/>
              </a:rPr>
              <a:t>Rysunek z rękopisu Kopernika i prawdziwa proporcja orbit: wyzwanie dla przyszłych astronomów: czemu są takie, a nie inne? Jak okres obiegu zależy od odległości planety od Słońca?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>
                <a:latin typeface="Comic Sans MS" pitchFamily="66" charset="0"/>
              </a:rPr>
              <a:t>Tycho </a:t>
            </a:r>
            <a:r>
              <a:rPr lang="pl-PL" sz="3600" dirty="0" err="1">
                <a:latin typeface="Comic Sans MS" pitchFamily="66" charset="0"/>
              </a:rPr>
              <a:t>Brahe</a:t>
            </a:r>
            <a:r>
              <a:rPr lang="pl-PL" sz="3600" dirty="0">
                <a:latin typeface="Comic Sans MS" pitchFamily="66" charset="0"/>
              </a:rPr>
              <a:t> (1546-1601)</a:t>
            </a:r>
          </a:p>
        </p:txBody>
      </p:sp>
      <p:pic>
        <p:nvPicPr>
          <p:cNvPr id="20483" name="Picture 3" descr="D:\historiafizyki\obrazki\Brahe-1602-op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4375" y="1828800"/>
            <a:ext cx="3349625" cy="5029200"/>
          </a:xfrm>
          <a:prstGeom prst="rect">
            <a:avLst/>
          </a:prstGeom>
          <a:noFill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983038"/>
            <a:ext cx="3124200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85720" y="1643050"/>
            <a:ext cx="46482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600" dirty="0">
                <a:latin typeface="Comic Sans MS" pitchFamily="66" charset="0"/>
              </a:rPr>
              <a:t>Obserwatorium na wyspie </a:t>
            </a:r>
            <a:r>
              <a:rPr lang="pl-PL" sz="1600" dirty="0" err="1">
                <a:latin typeface="Comic Sans MS" pitchFamily="66" charset="0"/>
              </a:rPr>
              <a:t>Hven</a:t>
            </a:r>
            <a:r>
              <a:rPr lang="pl-PL" sz="1600" dirty="0">
                <a:latin typeface="Comic Sans MS" pitchFamily="66" charset="0"/>
              </a:rPr>
              <a:t> (Dania) zwane </a:t>
            </a:r>
            <a:r>
              <a:rPr lang="pl-PL" sz="1600" dirty="0" err="1">
                <a:latin typeface="Comic Sans MS" pitchFamily="66" charset="0"/>
              </a:rPr>
              <a:t>Uraniborg</a:t>
            </a:r>
            <a:r>
              <a:rPr lang="pl-PL" sz="1600" dirty="0">
                <a:latin typeface="Comic Sans MS" pitchFamily="66" charset="0"/>
              </a:rPr>
              <a:t>. Dokładność obserwacji około jednej-dwóch minut kątowych (gołym okiem!). Obserwacje prowadzone przez ponad 20 lat: ogromny materiał.</a:t>
            </a:r>
          </a:p>
        </p:txBody>
      </p:sp>
      <p:pic>
        <p:nvPicPr>
          <p:cNvPr id="20487" name="Picture 7" descr="C:\Documents and Settings\jurek\Pulpit\Kepler ilustrowany\ilustracje Kepler\tychol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581400"/>
            <a:ext cx="2239963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>
                <a:latin typeface="Comic Sans MS" pitchFamily="66" charset="0"/>
              </a:rPr>
              <a:t>Nie ma sfer niebieskich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981200"/>
            <a:ext cx="2865438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9800"/>
            <a:ext cx="2935288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0" y="5181600"/>
            <a:ext cx="2590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400" dirty="0">
                <a:latin typeface="Comic Sans MS" pitchFamily="66" charset="0"/>
              </a:rPr>
              <a:t>Gwiazda nowa z 1572 r. (supernowa w naszej Galaktyce) - nie wykazywała paralaksy.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438400" y="5257800"/>
            <a:ext cx="4419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400" dirty="0">
                <a:latin typeface="Comic Sans MS" pitchFamily="66" charset="0"/>
              </a:rPr>
              <a:t>Komety łatwo przenikają przez sfery niebieskie. Wniosek: nie ma sfer niebieskich. Układ </a:t>
            </a:r>
            <a:r>
              <a:rPr lang="pl-PL" sz="1400" dirty="0" err="1">
                <a:latin typeface="Comic Sans MS" pitchFamily="66" charset="0"/>
              </a:rPr>
              <a:t>Tychona</a:t>
            </a:r>
            <a:r>
              <a:rPr lang="pl-PL" sz="1400" dirty="0">
                <a:latin typeface="Comic Sans MS" pitchFamily="66" charset="0"/>
              </a:rPr>
              <a:t>: wokół nieruchomej Ziemi obiega Słońce i Księżyc, a pozostałe planety wokół Słońca. Orbity Marsa i Słońca przecinają się w tym systemie. Jezuici nauczali go jeszcze pod koniec XVIII wieku.</a:t>
            </a:r>
          </a:p>
        </p:txBody>
      </p:sp>
      <p:pic>
        <p:nvPicPr>
          <p:cNvPr id="22536" name="Picture 8" descr="C:\Documents and Settings\jurek\Pulpit\Kepler ilustrowany\ilustracje Kepler\Uraniborgskiss_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905000"/>
            <a:ext cx="3124200" cy="2563813"/>
          </a:xfrm>
          <a:prstGeom prst="rect">
            <a:avLst/>
          </a:prstGeom>
          <a:noFill/>
        </p:spPr>
      </p:pic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6172200" y="4648200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400" dirty="0">
                <a:latin typeface="Comic Sans MS" pitchFamily="66" charset="0"/>
              </a:rPr>
              <a:t>Plan ogrodów </a:t>
            </a:r>
            <a:r>
              <a:rPr lang="pl-PL" sz="1400" dirty="0" err="1" smtClean="0">
                <a:latin typeface="Comic Sans MS" pitchFamily="66" charset="0"/>
              </a:rPr>
              <a:t>Uraniborga</a:t>
            </a:r>
            <a:endParaRPr lang="pl-PL" sz="1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736</Words>
  <Application>Microsoft Office PowerPoint</Application>
  <PresentationFormat>Pokaz na ekranie (4:3)</PresentationFormat>
  <Paragraphs>74</Paragraphs>
  <Slides>18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Ruch planet Kopernik-Kepler-Newton</vt:lpstr>
      <vt:lpstr>Ruch Marsa w 2005-2006 roku</vt:lpstr>
      <vt:lpstr>Układ geocentryczny: Ptolemeusz</vt:lpstr>
      <vt:lpstr>Mikołaj Kopernik</vt:lpstr>
      <vt:lpstr>Astronomia Kopernika</vt:lpstr>
      <vt:lpstr>Nowa astronomia</vt:lpstr>
      <vt:lpstr>Rozmiary orbit</vt:lpstr>
      <vt:lpstr>Tycho Brahe (1546-1601)</vt:lpstr>
      <vt:lpstr>Nie ma sfer niebieskich</vt:lpstr>
      <vt:lpstr>Johannes Kepler (1571-1630)</vt:lpstr>
      <vt:lpstr>Pierwsze prawo Keplera</vt:lpstr>
      <vt:lpstr>Drugie prawo Keplera</vt:lpstr>
      <vt:lpstr>Trzecie prawo Keplera</vt:lpstr>
      <vt:lpstr>Twórca najdokładniejszych tablic</vt:lpstr>
      <vt:lpstr>Isaac Newton i ciążenie powszechne</vt:lpstr>
      <vt:lpstr>Ruch planet jest skutkiem działania siły ciążenia</vt:lpstr>
      <vt:lpstr>Newtona wyjaśnienie II prawa Keplera</vt:lpstr>
      <vt:lpstr>Moment pędu (ilość ruchu obrotowego)</vt:lpstr>
    </vt:vector>
  </TitlesOfParts>
  <Company>---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Ruch planet Kopernik-Kepler-Newton</dc:title>
  <dc:creator>xxx</dc:creator>
  <cp:lastModifiedBy>xxx</cp:lastModifiedBy>
  <cp:revision>14</cp:revision>
  <dcterms:created xsi:type="dcterms:W3CDTF">2009-05-03T07:51:05Z</dcterms:created>
  <dcterms:modified xsi:type="dcterms:W3CDTF">2009-05-03T09:44:25Z</dcterms:modified>
</cp:coreProperties>
</file>